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25"/>
  </p:handoutMasterIdLst>
  <p:sldIdLst>
    <p:sldId id="259" r:id="rId3"/>
    <p:sldId id="1558" r:id="rId4"/>
    <p:sldId id="1559" r:id="rId5"/>
    <p:sldId id="1594" r:id="rId7"/>
    <p:sldId id="1597" r:id="rId8"/>
    <p:sldId id="1600" r:id="rId9"/>
    <p:sldId id="1560" r:id="rId10"/>
    <p:sldId id="1040" r:id="rId11"/>
    <p:sldId id="1564" r:id="rId12"/>
    <p:sldId id="1572" r:id="rId13"/>
    <p:sldId id="1570" r:id="rId14"/>
    <p:sldId id="1608" r:id="rId15"/>
    <p:sldId id="1586" r:id="rId16"/>
    <p:sldId id="1574" r:id="rId17"/>
    <p:sldId id="1598" r:id="rId18"/>
    <p:sldId id="1599" r:id="rId19"/>
    <p:sldId id="1579" r:id="rId20"/>
    <p:sldId id="1602" r:id="rId21"/>
    <p:sldId id="1604" r:id="rId22"/>
    <p:sldId id="1605" r:id="rId23"/>
    <p:sldId id="1606" r:id="rId24"/>
  </p:sldIdLst>
  <p:sldSz cx="9144000" cy="5143500"/>
  <p:notesSz cx="9144000" cy="6858000"/>
  <p:custDataLst>
    <p:tags r:id="rId29"/>
  </p:custDataLst>
  <p:kinsoku lang="zh-CN" invalStChars="!%),.:;?]}¨·ˇˉ་―‖’”…‰∶、。〃々〉》」』】〕〗！＂＇％），．：；？］｀｜｝～￠" invalEndChars="([{·‘“〈《「『【〔〖（．［｛￡￥"/>
  <p:defaultTextStyle>
    <a:defPPr>
      <a:defRPr lang="zh-CN"/>
    </a:defPPr>
    <a:lvl1pPr marL="0" lvl="0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1pPr>
    <a:lvl2pPr marL="342900" lvl="1" indent="1143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2pPr>
    <a:lvl3pPr marL="685800" lvl="2" indent="2286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3pPr>
    <a:lvl4pPr marL="1028700" lvl="3" indent="3429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4pPr>
    <a:lvl5pPr marL="1371600" lvl="4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5pPr>
    <a:lvl6pPr marL="2286000" lvl="5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6pPr>
    <a:lvl7pPr marL="2743200" lvl="6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7pPr>
    <a:lvl8pPr marL="3200400" lvl="7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8pPr>
    <a:lvl9pPr marL="3657600" lvl="8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5" userDrawn="1">
          <p15:clr>
            <a:srgbClr val="A4A3A4"/>
          </p15:clr>
        </p15:guide>
        <p15:guide id="2" pos="2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9A0000"/>
    <a:srgbClr val="DA0000"/>
    <a:srgbClr val="D5685D"/>
    <a:srgbClr val="F7D509"/>
    <a:srgbClr val="FFFFCC"/>
    <a:srgbClr val="5EA7D8"/>
    <a:srgbClr val="6B8EDD"/>
    <a:srgbClr val="0066FF"/>
    <a:srgbClr val="5F9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448"/>
    <p:restoredTop sz="99500"/>
  </p:normalViewPr>
  <p:slideViewPr>
    <p:cSldViewPr snapToGrid="0" showGuides="1">
      <p:cViewPr varScale="1">
        <p:scale>
          <a:sx n="81" d="100"/>
          <a:sy n="81" d="100"/>
        </p:scale>
        <p:origin x="108" y="672"/>
      </p:cViewPr>
      <p:guideLst>
        <p:guide orient="horz" pos="1455"/>
        <p:guide pos="2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5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 fontAlgn="auto">
              <a:defRPr/>
            </a:pPr>
            <a:fld id="{ABA50FB2-6545-4998-B7E5-A36CBB02FF56}" type="datetimeFigureOut">
              <a:rPr lang="zh-CN" altLang="en-US" strike="noStrike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fontAlgn="base"/>
            <a:fld id="{FE7DC135-AE0F-473F-9133-1850876EA42C}" type="slidenum">
              <a:rPr lang="zh-CN" altLang="en-US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"/>
          <p:cNvSpPr>
            <a:spLocks noGrp="1"/>
          </p:cNvSpPr>
          <p:nvPr>
            <p:ph type="sldNum" idx="5"/>
          </p:nvPr>
        </p:nvSpPr>
        <p:spPr>
          <a:xfrm>
            <a:off x="5178425" y="6513513"/>
            <a:ext cx="3962400" cy="34448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fontAlgn="base"/>
            <a:fld id="{3593DB0E-887E-4FD0-86D2-51BCC87CBD47}" type="slidenum">
              <a:rPr lang="en-US" altLang="zh-CN" strike="noStrike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8" name="文本框"/>
          <p:cNvSpPr>
            <a:spLocks noGrp="1"/>
          </p:cNvSpPr>
          <p:nvPr>
            <p:ph type="hdr"/>
          </p:nvPr>
        </p:nvSpPr>
        <p:spPr>
          <a:xfrm>
            <a:off x="0" y="0"/>
            <a:ext cx="3962400" cy="34448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9" name="文本框"/>
          <p:cNvSpPr>
            <a:spLocks noGrp="1"/>
          </p:cNvSpPr>
          <p:nvPr>
            <p:ph type="dt" idx="1"/>
          </p:nvPr>
        </p:nvSpPr>
        <p:spPr>
          <a:xfrm>
            <a:off x="5178425" y="0"/>
            <a:ext cx="3962400" cy="34448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 fontAlgn="auto">
              <a:defRPr/>
            </a:pPr>
            <a:fld id="{F764DDBF-4011-41FA-9D82-A36D611B2D01}" type="datetime1">
              <a:rPr lang="zh-CN" altLang="en-US" strike="noStrike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 strike="noStrike" noProof="1"/>
          </a:p>
        </p:txBody>
      </p:sp>
      <p:sp>
        <p:nvSpPr>
          <p:cNvPr id="12293" name="对象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4" name="文本框"/>
          <p:cNvSpPr>
            <a:spLocks noGrp="1"/>
          </p:cNvSpPr>
          <p:nvPr>
            <p:ph type="body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ftr" idx="4"/>
          </p:nvPr>
        </p:nvSpPr>
        <p:spPr>
          <a:xfrm>
            <a:off x="0" y="6513513"/>
            <a:ext cx="3962400" cy="34448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685800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1pPr>
    <a:lvl2pPr marL="342900" algn="l" defTabSz="685800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2pPr>
    <a:lvl3pPr marL="685800" algn="l" defTabSz="685800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3pPr>
    <a:lvl4pPr marL="1028700" algn="l" defTabSz="685800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4pPr>
    <a:lvl5pPr marL="1371600" algn="l" defTabSz="685800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5pPr>
    <a:lvl6pPr marL="1714500" indent="0" algn="l" defTabSz="6858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9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6pPr>
    <a:lvl7pPr marL="2057400" indent="0" algn="l" defTabSz="6858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9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7pPr>
    <a:lvl8pPr marL="2400300" indent="0" algn="l" defTabSz="6858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9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8pPr>
    <a:lvl9pPr marL="2400300" indent="0" algn="l" defTabSz="6858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9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文本框"/>
          <p:cNvSpPr>
            <a:spLocks noGrp="1"/>
          </p:cNvSpPr>
          <p:nvPr>
            <p:ph type="sldNum" sz="quarter"/>
          </p:nvPr>
        </p:nvSpPr>
        <p:spPr>
          <a:xfrm>
            <a:off x="5178425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24579" name="对象"/>
          <p:cNvSpPr>
            <a:spLocks noGrp="1" noRot="1" noChangeAspect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4580" name="文本框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r>
              <a:rPr lang="zh-CN" altLang="en-US"/>
              <a:t>登录页面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文本框"/>
          <p:cNvSpPr>
            <a:spLocks noGrp="1"/>
          </p:cNvSpPr>
          <p:nvPr>
            <p:ph type="sldNum" sz="quarter"/>
          </p:nvPr>
        </p:nvSpPr>
        <p:spPr>
          <a:xfrm>
            <a:off x="5178425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24579" name="对象"/>
          <p:cNvSpPr>
            <a:spLocks noGrp="1" noRot="1" noChangeAspect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4580" name="文本框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文本框"/>
          <p:cNvSpPr>
            <a:spLocks noGrp="1"/>
          </p:cNvSpPr>
          <p:nvPr>
            <p:ph type="sldNum" sz="quarter"/>
          </p:nvPr>
        </p:nvSpPr>
        <p:spPr>
          <a:xfrm>
            <a:off x="5178425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24579" name="对象"/>
          <p:cNvSpPr>
            <a:spLocks noGrp="1" noRot="1" noChangeAspect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4580" name="文本框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文本框"/>
          <p:cNvSpPr>
            <a:spLocks noGrp="1"/>
          </p:cNvSpPr>
          <p:nvPr>
            <p:ph type="sldNum" sz="quarter"/>
          </p:nvPr>
        </p:nvSpPr>
        <p:spPr>
          <a:xfrm>
            <a:off x="5178425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24579" name="对象"/>
          <p:cNvSpPr>
            <a:spLocks noGrp="1" noRot="1" noChangeAspect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4580" name="文本框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文本框"/>
          <p:cNvSpPr>
            <a:spLocks noGrp="1"/>
          </p:cNvSpPr>
          <p:nvPr>
            <p:ph type="sldNum" sz="quarter"/>
          </p:nvPr>
        </p:nvSpPr>
        <p:spPr>
          <a:xfrm>
            <a:off x="5178425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24579" name="对象"/>
          <p:cNvSpPr>
            <a:spLocks noGrp="1" noRot="1" noChangeAspect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4580" name="文本框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626" name="文本框"/>
          <p:cNvSpPr>
            <a:spLocks noGrp="1"/>
          </p:cNvSpPr>
          <p:nvPr>
            <p:ph type="sldNum" sz="quarter"/>
          </p:nvPr>
        </p:nvSpPr>
        <p:spPr>
          <a:xfrm>
            <a:off x="5178425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26627" name="对象"/>
          <p:cNvSpPr>
            <a:spLocks noGrp="1" noRot="1" noChangeAspect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6628" name="文本框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626" name="文本框"/>
          <p:cNvSpPr>
            <a:spLocks noGrp="1"/>
          </p:cNvSpPr>
          <p:nvPr>
            <p:ph type="sldNum" sz="quarter"/>
          </p:nvPr>
        </p:nvSpPr>
        <p:spPr>
          <a:xfrm>
            <a:off x="5178425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26627" name="对象"/>
          <p:cNvSpPr>
            <a:spLocks noGrp="1" noRot="1" noChangeAspect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6628" name="文本框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文本框"/>
          <p:cNvSpPr>
            <a:spLocks noGrp="1"/>
          </p:cNvSpPr>
          <p:nvPr>
            <p:ph type="sldNum" sz="quarter"/>
          </p:nvPr>
        </p:nvSpPr>
        <p:spPr>
          <a:xfrm>
            <a:off x="5178425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24579" name="对象"/>
          <p:cNvSpPr>
            <a:spLocks noGrp="1" noRot="1" noChangeAspect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4580" name="文本框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文本框"/>
          <p:cNvSpPr>
            <a:spLocks noGrp="1"/>
          </p:cNvSpPr>
          <p:nvPr>
            <p:ph type="sldNum" sz="quarter"/>
          </p:nvPr>
        </p:nvSpPr>
        <p:spPr>
          <a:xfrm>
            <a:off x="5178425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24579" name="对象"/>
          <p:cNvSpPr>
            <a:spLocks noGrp="1" noRot="1" noChangeAspect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4580" name="文本框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626" name="文本框"/>
          <p:cNvSpPr>
            <a:spLocks noGrp="1"/>
          </p:cNvSpPr>
          <p:nvPr>
            <p:ph type="sldNum" sz="quarter"/>
          </p:nvPr>
        </p:nvSpPr>
        <p:spPr>
          <a:xfrm>
            <a:off x="5178425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26627" name="对象"/>
          <p:cNvSpPr>
            <a:spLocks noGrp="1" noRot="1" noChangeAspect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6628" name="文本框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626" name="文本框"/>
          <p:cNvSpPr>
            <a:spLocks noGrp="1"/>
          </p:cNvSpPr>
          <p:nvPr>
            <p:ph type="sldNum" sz="quarter"/>
          </p:nvPr>
        </p:nvSpPr>
        <p:spPr>
          <a:xfrm>
            <a:off x="5178425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26627" name="对象"/>
          <p:cNvSpPr>
            <a:spLocks noGrp="1" noRot="1" noChangeAspect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6628" name="文本框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626" name="文本框"/>
          <p:cNvSpPr>
            <a:spLocks noGrp="1"/>
          </p:cNvSpPr>
          <p:nvPr>
            <p:ph type="sldNum" sz="quarter"/>
          </p:nvPr>
        </p:nvSpPr>
        <p:spPr>
          <a:xfrm>
            <a:off x="5178425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26627" name="对象"/>
          <p:cNvSpPr>
            <a:spLocks noGrp="1" noRot="1" noChangeAspect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6628" name="文本框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3"/>
          <p:cNvPicPr>
            <a:picLocks noChangeAspect="1"/>
          </p:cNvPicPr>
          <p:nvPr userDrawn="1"/>
        </p:nvPicPr>
        <p:blipFill>
          <a:blip r:embed="rId2"/>
          <a:srcRect l="5197" t="4953" r="29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cxnSp>
        <p:nvCxnSpPr>
          <p:cNvPr id="15" name="直接连接符 14"/>
          <p:cNvCxnSpPr/>
          <p:nvPr/>
        </p:nvCxnSpPr>
        <p:spPr bwMode="auto">
          <a:xfrm>
            <a:off x="5178425" y="3222625"/>
            <a:ext cx="603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图片 2"/>
          <p:cNvPicPr>
            <a:picLocks noChangeAspect="1"/>
          </p:cNvPicPr>
          <p:nvPr userDrawn="1"/>
        </p:nvPicPr>
        <p:blipFill>
          <a:blip r:embed="rId3"/>
          <a:srcRect l="5197" t="4953" r="29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Calibri Light" panose="020F030202020403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5pPr>
      <a:lvl6pPr marL="1885950" indent="-171450" algn="l" defTabSz="685800" eaLnBrk="1" fontAlgn="auto" latinLnBrk="0" hangingPunct="1">
        <a:lnSpc>
          <a:spcPct val="90000"/>
        </a:lnSpc>
        <a:spcBef>
          <a:spcPts val="375"/>
        </a:spcBef>
        <a:buNone/>
        <a:defRPr sz="1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6pPr>
      <a:lvl7pPr marL="2228850" indent="-171450" algn="l" defTabSz="685800" eaLnBrk="1" fontAlgn="auto" latinLnBrk="0" hangingPunct="1">
        <a:lnSpc>
          <a:spcPct val="90000"/>
        </a:lnSpc>
        <a:spcBef>
          <a:spcPts val="375"/>
        </a:spcBef>
        <a:buNone/>
        <a:defRPr sz="1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7pPr>
      <a:lvl8pPr marL="2571750" indent="-171450" algn="l" defTabSz="685800" eaLnBrk="1" fontAlgn="auto" latinLnBrk="0" hangingPunct="1">
        <a:lnSpc>
          <a:spcPct val="90000"/>
        </a:lnSpc>
        <a:spcBef>
          <a:spcPts val="375"/>
        </a:spcBef>
        <a:buNone/>
        <a:defRPr sz="1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8pPr>
      <a:lvl9pPr marL="2571750" indent="-171450" algn="l" defTabSz="685800" eaLnBrk="1" fontAlgn="auto" latinLnBrk="0" hangingPunct="1">
        <a:lnSpc>
          <a:spcPct val="90000"/>
        </a:lnSpc>
        <a:spcBef>
          <a:spcPts val="375"/>
        </a:spcBef>
        <a:buNone/>
        <a:defRPr sz="14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wmf"/><Relationship Id="rId1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4.xml"/><Relationship Id="rId2" Type="http://schemas.openxmlformats.org/officeDocument/2006/relationships/tags" Target="../tags/tag2.xml"/><Relationship Id="rId19" Type="http://schemas.openxmlformats.org/officeDocument/2006/relationships/tags" Target="../tags/tag13.xml"/><Relationship Id="rId18" Type="http://schemas.openxmlformats.org/officeDocument/2006/relationships/image" Target="../media/image12.svg"/><Relationship Id="rId17" Type="http://schemas.openxmlformats.org/officeDocument/2006/relationships/image" Target="../media/image11.png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image" Target="../media/image10.svg"/><Relationship Id="rId11" Type="http://schemas.openxmlformats.org/officeDocument/2006/relationships/image" Target="../media/image9.png"/><Relationship Id="rId10" Type="http://schemas.openxmlformats.org/officeDocument/2006/relationships/tags" Target="../tags/tag8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1223" t="54303" r="3239" b="21384"/>
          <a:stretch>
            <a:fillRect/>
          </a:stretch>
        </p:blipFill>
        <p:spPr>
          <a:xfrm>
            <a:off x="-366830" y="-279109"/>
            <a:ext cx="9877649" cy="5284380"/>
          </a:xfrm>
          <a:prstGeom prst="rect">
            <a:avLst/>
          </a:prstGeom>
          <a:effectLst>
            <a:softEdge rad="508000"/>
          </a:effec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bg1">
                  <a:lumMod val="0"/>
                  <a:lumOff val="100000"/>
                  <a:alpha val="60000"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endParaRPr kumimoji="0" lang="zh-CN" altLang="en-US" sz="1400" b="0" i="0" u="none" strike="noStrike" kern="1200" cap="none" spc="0" normalizeH="0" baseline="0" noProof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24183"/>
          <a:stretch>
            <a:fillRect/>
          </a:stretch>
        </p:blipFill>
        <p:spPr>
          <a:xfrm>
            <a:off x="0" y="3274823"/>
            <a:ext cx="9144000" cy="1868677"/>
          </a:xfrm>
          <a:custGeom>
            <a:avLst/>
            <a:gdLst>
              <a:gd name="connsiteX0" fmla="*/ 0 w 12192000"/>
              <a:gd name="connsiteY0" fmla="*/ 0 h 3933338"/>
              <a:gd name="connsiteX1" fmla="*/ 12192000 w 12192000"/>
              <a:gd name="connsiteY1" fmla="*/ 0 h 3933338"/>
              <a:gd name="connsiteX2" fmla="*/ 12192000 w 12192000"/>
              <a:gd name="connsiteY2" fmla="*/ 3933338 h 3933338"/>
              <a:gd name="connsiteX3" fmla="*/ 0 w 12192000"/>
              <a:gd name="connsiteY3" fmla="*/ 3933338 h 39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33338">
                <a:moveTo>
                  <a:pt x="0" y="0"/>
                </a:moveTo>
                <a:lnTo>
                  <a:pt x="12192000" y="0"/>
                </a:lnTo>
                <a:lnTo>
                  <a:pt x="12192000" y="3933338"/>
                </a:lnTo>
                <a:lnTo>
                  <a:pt x="0" y="3933338"/>
                </a:lnTo>
                <a:close/>
              </a:path>
            </a:pathLst>
          </a:custGeom>
        </p:spPr>
      </p:pic>
      <p:sp>
        <p:nvSpPr>
          <p:cNvPr id="13316" name="矩形 6"/>
          <p:cNvSpPr/>
          <p:nvPr/>
        </p:nvSpPr>
        <p:spPr>
          <a:xfrm>
            <a:off x="284163" y="1427163"/>
            <a:ext cx="8575675" cy="1129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zh-CN" altLang="en-US" sz="3000">
                <a:solidFill>
                  <a:srgbClr val="0066FF"/>
                </a:solidFill>
                <a:latin typeface="方正小标宋简体" panose="02010601030101010101" pitchFamily="65" charset="-122"/>
                <a:ea typeface="方正小标宋简体" panose="02010601030101010101" pitchFamily="65" charset="-122"/>
              </a:rPr>
              <a:t>交通运输安全生产重大风险隐患</a:t>
            </a:r>
            <a:endParaRPr lang="zh-CN" altLang="en-US" sz="3000">
              <a:solidFill>
                <a:srgbClr val="0066FF"/>
              </a:solidFill>
              <a:latin typeface="方正小标宋简体" panose="02010601030101010101" pitchFamily="65" charset="-122"/>
              <a:ea typeface="方正小标宋简体" panose="02010601030101010101" pitchFamily="65" charset="-122"/>
            </a:endParaRPr>
          </a:p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zh-CN" altLang="en-US" sz="3000">
                <a:solidFill>
                  <a:srgbClr val="0066FF"/>
                </a:solidFill>
                <a:latin typeface="方正小标宋简体" panose="02010601030101010101" pitchFamily="65" charset="-122"/>
                <a:ea typeface="方正小标宋简体" panose="02010601030101010101" pitchFamily="65" charset="-122"/>
              </a:rPr>
              <a:t>排查系统介绍</a:t>
            </a:r>
            <a:endParaRPr lang="zh-CN" altLang="en-US" sz="3000">
              <a:solidFill>
                <a:srgbClr val="0066FF"/>
              </a:solidFill>
              <a:latin typeface="方正小标宋简体" panose="02010601030101010101" pitchFamily="65" charset="-122"/>
              <a:ea typeface="方正小标宋简体" panose="02010601030101010101" pitchFamily="65" charset="-122"/>
            </a:endParaRPr>
          </a:p>
        </p:txBody>
      </p:sp>
      <p:sp>
        <p:nvSpPr>
          <p:cNvPr id="13317" name="矩形 1"/>
          <p:cNvSpPr/>
          <p:nvPr/>
        </p:nvSpPr>
        <p:spPr>
          <a:xfrm>
            <a:off x="1781175" y="2886075"/>
            <a:ext cx="5581650" cy="12712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Aft>
                <a:spcPts val="1000"/>
              </a:spcAft>
            </a:pPr>
            <a:endParaRPr lang="zh-CN" altLang="en-US" sz="2000" b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algn="ctr">
              <a:spcAft>
                <a:spcPts val="1000"/>
              </a:spcAft>
            </a:pPr>
            <a:r>
              <a:rPr lang="zh-CN" altLang="en-US" sz="2000" b="1">
                <a:latin typeface="楷体_GB2312" panose="02010609030101010101" pitchFamily="49" charset="-122"/>
                <a:ea typeface="楷体_GB2312" panose="02010609030101010101" pitchFamily="49" charset="-122"/>
              </a:rPr>
              <a:t>交通运输部安全与质量监督管理司</a:t>
            </a:r>
            <a:endParaRPr lang="zh-CN" altLang="en-US" sz="2000" b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algn="ctr"/>
            <a:r>
              <a:rPr lang="en-US" altLang="zh-CN" sz="2000" b="1">
                <a:latin typeface="楷体_GB2312" panose="02010609030101010101" pitchFamily="49" charset="-122"/>
                <a:ea typeface="楷体_GB2312" panose="02010609030101010101" pitchFamily="49" charset="-122"/>
              </a:rPr>
              <a:t>2025</a:t>
            </a:r>
            <a:r>
              <a:rPr lang="zh-CN" altLang="en-US" sz="2000" b="1">
                <a:latin typeface="楷体_GB2312" panose="02010609030101010101" pitchFamily="49" charset="-122"/>
                <a:ea typeface="楷体_GB2312" panose="02010609030101010101" pitchFamily="49" charset="-122"/>
              </a:rPr>
              <a:t>年</a:t>
            </a:r>
            <a:r>
              <a:rPr lang="en-US" altLang="en-US" sz="2000" b="1">
                <a:latin typeface="楷体_GB2312" panose="02010609030101010101" pitchFamily="49" charset="-122"/>
                <a:ea typeface="楷体_GB2312" panose="02010609030101010101" pitchFamily="49" charset="-122"/>
              </a:rPr>
              <a:t>3</a:t>
            </a:r>
            <a:r>
              <a:rPr lang="zh-CN" altLang="en-US" sz="2000" b="1">
                <a:latin typeface="楷体_GB2312" panose="02010609030101010101" pitchFamily="49" charset="-122"/>
                <a:ea typeface="楷体_GB2312" panose="02010609030101010101" pitchFamily="49" charset="-122"/>
              </a:rPr>
              <a:t>月</a:t>
            </a:r>
            <a:r>
              <a:rPr lang="en-US" altLang="zh-CN" sz="2000" b="1">
                <a:latin typeface="楷体_GB2312" panose="02010609030101010101" pitchFamily="49" charset="-122"/>
                <a:ea typeface="楷体_GB2312" panose="02010609030101010101" pitchFamily="49" charset="-122"/>
              </a:rPr>
              <a:t>25</a:t>
            </a:r>
            <a:r>
              <a:rPr lang="zh-CN" altLang="en-US" sz="2000" b="1">
                <a:latin typeface="楷体_GB2312" panose="02010609030101010101" pitchFamily="49" charset="-122"/>
                <a:ea typeface="楷体_GB2312" panose="02010609030101010101" pitchFamily="49" charset="-122"/>
              </a:rPr>
              <a:t>日</a:t>
            </a:r>
            <a:endParaRPr lang="zh-CN" altLang="en-US" sz="2000" b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24840" y="688975"/>
            <a:ext cx="7469505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</a:pPr>
            <a:r>
              <a:rPr lang="zh-CN" altLang="en-US" sz="2000" b="1" dirty="0" smtClean="0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企业、项目、船舶分为一般隐患、重大隐患和突出问题分别录入</a:t>
            </a:r>
            <a:endParaRPr lang="zh-CN" altLang="en-US" sz="2000" b="1" dirty="0" smtClean="0">
              <a:solidFill>
                <a:schemeClr val="tx2"/>
              </a:solidFill>
              <a:latin typeface="Adobe 黑体 Std R"/>
              <a:ea typeface="Adobe 黑体 Std R"/>
              <a:sym typeface="+mn-ea"/>
            </a:endParaRPr>
          </a:p>
        </p:txBody>
      </p:sp>
      <p:pic>
        <p:nvPicPr>
          <p:cNvPr id="10" name="QQ2025324-12341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5275" y="1164590"/>
            <a:ext cx="8128000" cy="368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71525" y="348615"/>
            <a:ext cx="7469505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</a:pPr>
            <a:r>
              <a:rPr lang="zh-CN" altLang="en-US" sz="2000" b="1" dirty="0" smtClean="0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重大隐患类型和突出问题类型</a:t>
            </a:r>
            <a:r>
              <a:rPr lang="zh-CN" altLang="en-US" sz="2000" b="1" dirty="0" smtClean="0">
                <a:solidFill>
                  <a:srgbClr val="FF0000"/>
                </a:solidFill>
                <a:latin typeface="Adobe 黑体 Std R"/>
                <a:ea typeface="Adobe 黑体 Std R"/>
                <a:sym typeface="+mn-ea"/>
              </a:rPr>
              <a:t>必须从列表中选择</a:t>
            </a:r>
            <a:endParaRPr lang="zh-CN" altLang="en-US" sz="2000" b="1" dirty="0" smtClean="0">
              <a:solidFill>
                <a:srgbClr val="FF0000"/>
              </a:solidFill>
              <a:latin typeface="Adobe 黑体 Std R"/>
              <a:ea typeface="Adobe 黑体 Std R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175" y="962025"/>
            <a:ext cx="7867650" cy="374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71525" y="348615"/>
            <a:ext cx="7469505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</a:pPr>
            <a:r>
              <a:rPr lang="zh-CN" altLang="en-US" sz="2000" b="1" dirty="0" smtClean="0">
                <a:solidFill>
                  <a:srgbClr val="FF0000"/>
                </a:solidFill>
                <a:latin typeface="Adobe 黑体 Std R"/>
                <a:ea typeface="Adobe 黑体 Std R"/>
                <a:sym typeface="+mn-ea"/>
              </a:rPr>
              <a:t>新增</a:t>
            </a:r>
            <a:r>
              <a:rPr lang="zh-CN" altLang="en-US" sz="2000" b="1" dirty="0" smtClean="0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自查、排查报表上级部门</a:t>
            </a:r>
            <a:r>
              <a:rPr lang="en-US" altLang="zh-CN" sz="2000" b="1" dirty="0" smtClean="0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“</a:t>
            </a:r>
            <a:r>
              <a:rPr lang="zh-CN" altLang="en-US" sz="2000" b="1" dirty="0" smtClean="0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审核</a:t>
            </a:r>
            <a:r>
              <a:rPr lang="en-US" altLang="zh-CN" sz="2000" b="1" dirty="0" smtClean="0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”</a:t>
            </a:r>
            <a:r>
              <a:rPr lang="zh-CN" altLang="en-US" sz="2000" b="1" dirty="0" smtClean="0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功能</a:t>
            </a:r>
            <a:endParaRPr lang="zh-CN" altLang="en-US" sz="2000" b="1" dirty="0" smtClean="0">
              <a:solidFill>
                <a:schemeClr val="tx2"/>
              </a:solidFill>
              <a:latin typeface="Adobe 黑体 Std R"/>
              <a:ea typeface="Adobe 黑体 Std R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630" y="907415"/>
            <a:ext cx="10655300" cy="3225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71525" y="4396105"/>
            <a:ext cx="7469505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</a:pPr>
            <a:r>
              <a:rPr lang="zh-CN" altLang="en-US" sz="2000" b="1" dirty="0" smtClean="0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上级部门对下级报送的数据进行审核，如审核不通过需退回修改</a:t>
            </a:r>
            <a:endParaRPr lang="zh-CN" altLang="en-US" sz="2000" b="1" dirty="0" smtClean="0">
              <a:solidFill>
                <a:schemeClr val="tx2"/>
              </a:solidFill>
              <a:latin typeface="Adobe 黑体 Std R"/>
              <a:ea typeface="Adobe 黑体 Std R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1" name="轻盈吉它节奏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4638" y="-2439987"/>
            <a:ext cx="365125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6233" b="17761"/>
          <a:stretch>
            <a:fillRect/>
          </a:stretch>
        </p:blipFill>
        <p:spPr>
          <a:xfrm rot="9450273">
            <a:off x="-567564" y="-432448"/>
            <a:ext cx="3414415" cy="2051353"/>
          </a:xfrm>
          <a:custGeom>
            <a:avLst/>
            <a:gdLst>
              <a:gd name="connsiteX0" fmla="*/ 4401065 w 5858716"/>
              <a:gd name="connsiteY0" fmla="*/ 3519871 h 3519871"/>
              <a:gd name="connsiteX1" fmla="*/ 0 w 5858716"/>
              <a:gd name="connsiteY1" fmla="*/ 1697299 h 3519871"/>
              <a:gd name="connsiteX2" fmla="*/ 0 w 5858716"/>
              <a:gd name="connsiteY2" fmla="*/ 0 h 3519871"/>
              <a:gd name="connsiteX3" fmla="*/ 5858716 w 5858716"/>
              <a:gd name="connsiteY3" fmla="*/ 0 h 351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8716" h="3519871">
                <a:moveTo>
                  <a:pt x="4401065" y="3519871"/>
                </a:moveTo>
                <a:lnTo>
                  <a:pt x="0" y="1697299"/>
                </a:lnTo>
                <a:lnTo>
                  <a:pt x="0" y="0"/>
                </a:lnTo>
                <a:lnTo>
                  <a:pt x="5858716" y="0"/>
                </a:lnTo>
                <a:close/>
              </a:path>
            </a:pathLst>
          </a:custGeom>
        </p:spPr>
      </p:pic>
      <p:sp>
        <p:nvSpPr>
          <p:cNvPr id="19" name="椭圆 18"/>
          <p:cNvSpPr/>
          <p:nvPr/>
        </p:nvSpPr>
        <p:spPr>
          <a:xfrm>
            <a:off x="3627438" y="668338"/>
            <a:ext cx="1512888" cy="1511300"/>
          </a:xfrm>
          <a:prstGeom prst="ellipse">
            <a:avLst/>
          </a:prstGeom>
          <a:solidFill>
            <a:srgbClr val="153382">
              <a:alpha val="11000"/>
            </a:srgbClr>
          </a:solidFill>
          <a:ln>
            <a:solidFill>
              <a:srgbClr val="3350B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20" name="椭圆 19"/>
          <p:cNvSpPr/>
          <p:nvPr/>
        </p:nvSpPr>
        <p:spPr>
          <a:xfrm flipH="1">
            <a:off x="3749675" y="788988"/>
            <a:ext cx="1268413" cy="1270000"/>
          </a:xfrm>
          <a:prstGeom prst="ellipse">
            <a:avLst/>
          </a:prstGeom>
          <a:gradFill flip="none" rotWithShape="1">
            <a:gsLst>
              <a:gs pos="0">
                <a:srgbClr val="3350B3"/>
              </a:gs>
              <a:gs pos="94000">
                <a:srgbClr val="153382"/>
              </a:gs>
            </a:gsLst>
            <a:lin ang="5400000" scaled="1"/>
            <a:tileRect/>
          </a:gradFill>
          <a:ln>
            <a:noFill/>
          </a:ln>
          <a:effectLst>
            <a:outerShdw blurRad="254000" dist="101600" dir="2700000" algn="tl" rotWithShape="0">
              <a:schemeClr val="bg2">
                <a:lumMod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 dirty="0">
              <a:latin typeface="思源黑体 CN Normal" pitchFamily="34" charset="-122"/>
              <a:ea typeface="思源黑体 CN Medium" pitchFamily="34" charset="-122"/>
              <a:sym typeface="思源黑体 CN Normal" pitchFamily="34" charset="-122"/>
            </a:endParaRPr>
          </a:p>
        </p:txBody>
      </p:sp>
      <p:sp>
        <p:nvSpPr>
          <p:cNvPr id="21" name="文本占位符 78"/>
          <p:cNvSpPr txBox="1"/>
          <p:nvPr/>
        </p:nvSpPr>
        <p:spPr>
          <a:xfrm>
            <a:off x="3806585" y="963287"/>
            <a:ext cx="1036964" cy="922020"/>
          </a:xfrm>
          <a:prstGeom prst="rect">
            <a:avLst/>
          </a:prstGeom>
          <a:noFill/>
        </p:spPr>
        <p:txBody>
          <a:bodyPr anchor="ctr">
            <a:spAutoFit/>
          </a:bodyPr>
          <a:lstStyle>
            <a:defPPr>
              <a:defRPr lang="zh-CN"/>
            </a:defPPr>
            <a:lvl1pPr marL="0" indent="0" algn="ctr" defTabSz="914400" rtl="0" eaLnBrk="1" latinLnBrk="0" hangingPunct="1">
              <a:buNone/>
              <a:defRPr lang="en-US" altLang="zh-CN" sz="8000" kern="1200" dirty="0" smtClean="0">
                <a:solidFill>
                  <a:schemeClr val="bg1"/>
                </a:solidFill>
                <a:effectLst>
                  <a:outerShdw blurRad="228600" dist="114300" dir="5400000" algn="t" rotWithShape="0">
                    <a:schemeClr val="accent1">
                      <a:lumMod val="75000"/>
                      <a:alpha val="2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1" smtClean="0">
                <a:gradFill>
                  <a:gsLst>
                    <a:gs pos="32000">
                      <a:schemeClr val="bg1"/>
                    </a:gs>
                    <a:gs pos="100000">
                      <a:srgbClr val="3350B3"/>
                    </a:gs>
                  </a:gsLst>
                  <a:lin ang="5400000" scaled="1"/>
                </a:gradFill>
                <a:effectLst>
                  <a:outerShdw blurRad="228600" dist="114300" dir="5400000" algn="t" rotWithShape="0">
                    <a:schemeClr val="bg2">
                      <a:lumMod val="25000"/>
                      <a:alpha val="20000"/>
                    </a:scheme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rPr>
              <a:t>4</a:t>
            </a:r>
            <a:endParaRPr kumimoji="0" lang="en-US" altLang="zh-CN" sz="5400" b="0" i="0" u="none" strike="noStrike" kern="1200" cap="none" spc="0" normalizeH="0" baseline="0" noProof="1" smtClean="0">
              <a:gradFill>
                <a:gsLst>
                  <a:gs pos="32000">
                    <a:schemeClr val="bg1"/>
                  </a:gs>
                  <a:gs pos="100000">
                    <a:srgbClr val="3350B3"/>
                  </a:gs>
                </a:gsLst>
                <a:lin ang="5400000" scaled="1"/>
              </a:gradFill>
              <a:effectLst>
                <a:outerShdw blurRad="228600" dist="114300" dir="5400000" algn="t" rotWithShape="0">
                  <a:schemeClr val="bg2">
                    <a:lumMod val="25000"/>
                    <a:alpha val="20000"/>
                  </a:scheme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806700" y="3041650"/>
            <a:ext cx="603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328738" y="2470150"/>
            <a:ext cx="6486525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-269875" algn="ctr" defTabSz="685800" rtl="0" eaLnBrk="0" fontAlgn="auto" latinLnBrk="0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Calibri" panose="020F0502020204030204" charset="0"/>
              </a:rPr>
              <a:t>抽查巡查</a:t>
            </a:r>
            <a:endParaRPr kumimoji="0" lang="zh-CN" altLang="en-US" sz="3200" b="1" i="0" u="none" strike="noStrike" kern="1200" cap="none" spc="0" normalizeH="0" baseline="0" noProof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0971" b="12849"/>
          <a:stretch>
            <a:fillRect/>
          </a:stretch>
        </p:blipFill>
        <p:spPr>
          <a:xfrm rot="12777414">
            <a:off x="6351657" y="-453327"/>
            <a:ext cx="3658011" cy="2173873"/>
          </a:xfrm>
          <a:custGeom>
            <a:avLst/>
            <a:gdLst>
              <a:gd name="connsiteX0" fmla="*/ 6276692 w 6276692"/>
              <a:gd name="connsiteY0" fmla="*/ 0 h 3730095"/>
              <a:gd name="connsiteX1" fmla="*/ 3895291 w 6276692"/>
              <a:gd name="connsiteY1" fmla="*/ 3730095 h 3730095"/>
              <a:gd name="connsiteX2" fmla="*/ 0 w 6276692"/>
              <a:gd name="connsiteY2" fmla="*/ 1243228 h 3730095"/>
              <a:gd name="connsiteX3" fmla="*/ 0 w 6276692"/>
              <a:gd name="connsiteY3" fmla="*/ 0 h 373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692" h="3730095">
                <a:moveTo>
                  <a:pt x="6276692" y="0"/>
                </a:moveTo>
                <a:lnTo>
                  <a:pt x="3895291" y="3730095"/>
                </a:lnTo>
                <a:lnTo>
                  <a:pt x="0" y="124322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10800000" lon="0" rev="0"/>
            </a:camera>
            <a:lightRig rig="threePt" dir="t"/>
          </a:scene3d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/>
          <p:cNvGraphicFramePr/>
          <p:nvPr/>
        </p:nvGraphicFramePr>
        <p:xfrm>
          <a:off x="593725" y="372745"/>
          <a:ext cx="7956550" cy="439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7950200" imgH="4394200" progId="Paint.Picture">
                  <p:embed/>
                </p:oleObj>
              </mc:Choice>
              <mc:Fallback>
                <p:oleObj name="" r:id="rId1" imgW="7950200" imgH="439420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93725" y="372745"/>
                        <a:ext cx="7956550" cy="439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517525" y="4195445"/>
            <a:ext cx="8108315" cy="6699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1" name="轻盈吉它节奏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4638" y="-2439987"/>
            <a:ext cx="365125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6233" b="17761"/>
          <a:stretch>
            <a:fillRect/>
          </a:stretch>
        </p:blipFill>
        <p:spPr>
          <a:xfrm rot="9450273">
            <a:off x="-567564" y="-432448"/>
            <a:ext cx="3414415" cy="2051353"/>
          </a:xfrm>
          <a:custGeom>
            <a:avLst/>
            <a:gdLst>
              <a:gd name="connsiteX0" fmla="*/ 4401065 w 5858716"/>
              <a:gd name="connsiteY0" fmla="*/ 3519871 h 3519871"/>
              <a:gd name="connsiteX1" fmla="*/ 0 w 5858716"/>
              <a:gd name="connsiteY1" fmla="*/ 1697299 h 3519871"/>
              <a:gd name="connsiteX2" fmla="*/ 0 w 5858716"/>
              <a:gd name="connsiteY2" fmla="*/ 0 h 3519871"/>
              <a:gd name="connsiteX3" fmla="*/ 5858716 w 5858716"/>
              <a:gd name="connsiteY3" fmla="*/ 0 h 351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8716" h="3519871">
                <a:moveTo>
                  <a:pt x="4401065" y="3519871"/>
                </a:moveTo>
                <a:lnTo>
                  <a:pt x="0" y="1697299"/>
                </a:lnTo>
                <a:lnTo>
                  <a:pt x="0" y="0"/>
                </a:lnTo>
                <a:lnTo>
                  <a:pt x="5858716" y="0"/>
                </a:lnTo>
                <a:close/>
              </a:path>
            </a:pathLst>
          </a:custGeom>
        </p:spPr>
      </p:pic>
      <p:sp>
        <p:nvSpPr>
          <p:cNvPr id="19" name="椭圆 18"/>
          <p:cNvSpPr/>
          <p:nvPr/>
        </p:nvSpPr>
        <p:spPr>
          <a:xfrm>
            <a:off x="3627438" y="668338"/>
            <a:ext cx="1512888" cy="1511300"/>
          </a:xfrm>
          <a:prstGeom prst="ellipse">
            <a:avLst/>
          </a:prstGeom>
          <a:solidFill>
            <a:srgbClr val="153382">
              <a:alpha val="11000"/>
            </a:srgbClr>
          </a:solidFill>
          <a:ln>
            <a:solidFill>
              <a:srgbClr val="3350B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20" name="椭圆 19"/>
          <p:cNvSpPr/>
          <p:nvPr/>
        </p:nvSpPr>
        <p:spPr>
          <a:xfrm flipH="1">
            <a:off x="3749675" y="788988"/>
            <a:ext cx="1268413" cy="1270000"/>
          </a:xfrm>
          <a:prstGeom prst="ellipse">
            <a:avLst/>
          </a:prstGeom>
          <a:gradFill flip="none" rotWithShape="1">
            <a:gsLst>
              <a:gs pos="0">
                <a:srgbClr val="3350B3"/>
              </a:gs>
              <a:gs pos="94000">
                <a:srgbClr val="153382"/>
              </a:gs>
            </a:gsLst>
            <a:lin ang="5400000" scaled="1"/>
            <a:tileRect/>
          </a:gradFill>
          <a:ln>
            <a:noFill/>
          </a:ln>
          <a:effectLst>
            <a:outerShdw blurRad="254000" dist="101600" dir="2700000" algn="tl" rotWithShape="0">
              <a:schemeClr val="bg2">
                <a:lumMod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 dirty="0">
              <a:latin typeface="思源黑体 CN Normal" pitchFamily="34" charset="-122"/>
              <a:ea typeface="思源黑体 CN Medium" pitchFamily="34" charset="-122"/>
              <a:sym typeface="思源黑体 CN Normal" pitchFamily="34" charset="-122"/>
            </a:endParaRPr>
          </a:p>
        </p:txBody>
      </p:sp>
      <p:sp>
        <p:nvSpPr>
          <p:cNvPr id="21" name="文本占位符 78"/>
          <p:cNvSpPr txBox="1"/>
          <p:nvPr/>
        </p:nvSpPr>
        <p:spPr>
          <a:xfrm>
            <a:off x="3865640" y="963287"/>
            <a:ext cx="1036964" cy="922020"/>
          </a:xfrm>
          <a:prstGeom prst="rect">
            <a:avLst/>
          </a:prstGeom>
          <a:noFill/>
        </p:spPr>
        <p:txBody>
          <a:bodyPr anchor="ctr">
            <a:spAutoFit/>
          </a:bodyPr>
          <a:lstStyle>
            <a:defPPr>
              <a:defRPr lang="zh-CN"/>
            </a:defPPr>
            <a:lvl1pPr marL="0" indent="0" algn="ctr" defTabSz="914400" rtl="0" eaLnBrk="1" latinLnBrk="0" hangingPunct="1">
              <a:buNone/>
              <a:defRPr lang="en-US" altLang="zh-CN" sz="8000" kern="1200" dirty="0" smtClean="0">
                <a:solidFill>
                  <a:schemeClr val="bg1"/>
                </a:solidFill>
                <a:effectLst>
                  <a:outerShdw blurRad="228600" dist="114300" dir="5400000" algn="t" rotWithShape="0">
                    <a:schemeClr val="accent1">
                      <a:lumMod val="75000"/>
                      <a:alpha val="2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1" smtClean="0">
                <a:gradFill>
                  <a:gsLst>
                    <a:gs pos="32000">
                      <a:schemeClr val="bg1"/>
                    </a:gs>
                    <a:gs pos="100000">
                      <a:srgbClr val="3350B3"/>
                    </a:gs>
                  </a:gsLst>
                  <a:lin ang="5400000" scaled="1"/>
                </a:gradFill>
                <a:effectLst>
                  <a:outerShdw blurRad="228600" dist="114300" dir="5400000" algn="t" rotWithShape="0">
                    <a:schemeClr val="bg2">
                      <a:lumMod val="25000"/>
                      <a:alpha val="20000"/>
                    </a:scheme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rPr>
              <a:t>5</a:t>
            </a:r>
            <a:endParaRPr kumimoji="0" lang="en-US" altLang="zh-CN" sz="5400" b="0" i="0" u="none" strike="noStrike" kern="1200" cap="none" spc="0" normalizeH="0" baseline="0" noProof="1" smtClean="0">
              <a:gradFill>
                <a:gsLst>
                  <a:gs pos="32000">
                    <a:schemeClr val="bg1"/>
                  </a:gs>
                  <a:gs pos="100000">
                    <a:srgbClr val="3350B3"/>
                  </a:gs>
                </a:gsLst>
                <a:lin ang="5400000" scaled="1"/>
              </a:gradFill>
              <a:effectLst>
                <a:outerShdw blurRad="228600" dist="114300" dir="5400000" algn="t" rotWithShape="0">
                  <a:schemeClr val="bg2">
                    <a:lumMod val="25000"/>
                    <a:alpha val="20000"/>
                  </a:scheme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806700" y="3041650"/>
            <a:ext cx="603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328738" y="2470150"/>
            <a:ext cx="6486525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-269875" algn="ctr" defTabSz="685800" rtl="0" eaLnBrk="0" fontAlgn="auto" latinLnBrk="0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Calibri" panose="020F0502020204030204" charset="0"/>
              </a:rPr>
              <a:t>闭环整改</a:t>
            </a:r>
            <a:endParaRPr kumimoji="0" lang="zh-CN" altLang="en-US" sz="3200" b="1" i="0" u="none" strike="noStrike" kern="1200" cap="none" spc="0" normalizeH="0" baseline="0" noProof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0971" b="12849"/>
          <a:stretch>
            <a:fillRect/>
          </a:stretch>
        </p:blipFill>
        <p:spPr>
          <a:xfrm rot="12777414">
            <a:off x="6351657" y="-453327"/>
            <a:ext cx="3658011" cy="2173873"/>
          </a:xfrm>
          <a:custGeom>
            <a:avLst/>
            <a:gdLst>
              <a:gd name="connsiteX0" fmla="*/ 6276692 w 6276692"/>
              <a:gd name="connsiteY0" fmla="*/ 0 h 3730095"/>
              <a:gd name="connsiteX1" fmla="*/ 3895291 w 6276692"/>
              <a:gd name="connsiteY1" fmla="*/ 3730095 h 3730095"/>
              <a:gd name="connsiteX2" fmla="*/ 0 w 6276692"/>
              <a:gd name="connsiteY2" fmla="*/ 1243228 h 3730095"/>
              <a:gd name="connsiteX3" fmla="*/ 0 w 6276692"/>
              <a:gd name="connsiteY3" fmla="*/ 0 h 373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692" h="3730095">
                <a:moveTo>
                  <a:pt x="6276692" y="0"/>
                </a:moveTo>
                <a:lnTo>
                  <a:pt x="3895291" y="3730095"/>
                </a:lnTo>
                <a:lnTo>
                  <a:pt x="0" y="124322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10800000" lon="0" rev="0"/>
            </a:camera>
            <a:lightRig rig="threePt" dir="t"/>
          </a:scene3d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7"/>
          <p:cNvSpPr/>
          <p:nvPr/>
        </p:nvSpPr>
        <p:spPr>
          <a:xfrm>
            <a:off x="657225" y="734695"/>
            <a:ext cx="7769860" cy="3491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1.重大隐患和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突出问题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逐项整改；</a:t>
            </a: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2.</a:t>
            </a:r>
            <a:r>
              <a:rPr lang="zh-CN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一般隐患批量整改；</a:t>
            </a:r>
            <a:endParaRPr lang="zh-CN" sz="2000" b="1">
              <a:solidFill>
                <a:schemeClr val="tx2"/>
              </a:solidFill>
              <a:latin typeface="Adobe 黑体 Std R"/>
              <a:ea typeface="Adobe 黑体 Std R"/>
              <a:sym typeface="+mn-ea"/>
            </a:endParaRPr>
          </a:p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3.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对于不能立即整改的重大隐患或突出问题，可在</a:t>
            </a: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“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整改情况说明</a:t>
            </a: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”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中追加管控措施执行情况；</a:t>
            </a: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5865" y="2694305"/>
            <a:ext cx="5332095" cy="21043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45" y="447040"/>
            <a:ext cx="4018280" cy="1278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6" name="矩形 2"/>
          <p:cNvSpPr/>
          <p:nvPr/>
        </p:nvSpPr>
        <p:spPr>
          <a:xfrm>
            <a:off x="442913" y="623888"/>
            <a:ext cx="7886700" cy="4756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fontAlgn="t">
              <a:lnSpc>
                <a:spcPts val="3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技术支持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53" name="矩形 7"/>
          <p:cNvSpPr/>
          <p:nvPr/>
        </p:nvSpPr>
        <p:spPr>
          <a:xfrm>
            <a:off x="667385" y="1414780"/>
            <a:ext cx="7925435" cy="20916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</a:pPr>
            <a:r>
              <a:rPr lang="en-US" altLang="zh-CN" sz="2800" b="1">
                <a:solidFill>
                  <a:schemeClr val="tx2"/>
                </a:solidFill>
                <a:latin typeface="Adobe 黑体 Std R"/>
                <a:ea typeface="Adobe 黑体 Std R"/>
              </a:rPr>
              <a:t>1.</a:t>
            </a:r>
            <a:r>
              <a:rPr lang="zh-CN" altLang="en-US" sz="2800" b="1">
                <a:solidFill>
                  <a:schemeClr val="tx2"/>
                </a:solidFill>
                <a:latin typeface="Adobe 黑体 Std R"/>
                <a:ea typeface="Adobe 黑体 Std R"/>
              </a:rPr>
              <a:t>业务指导：行动专班，</a:t>
            </a:r>
            <a:r>
              <a:rPr lang="en-US" sz="2800" b="1">
                <a:solidFill>
                  <a:schemeClr val="tx2"/>
                </a:solidFill>
                <a:latin typeface="Adobe 黑体 Std R"/>
                <a:ea typeface="Adobe 黑体 Std R"/>
              </a:rPr>
              <a:t>010-65292757</a:t>
            </a:r>
            <a:r>
              <a:rPr lang="zh-CN" altLang="en-US" sz="2800" b="1">
                <a:solidFill>
                  <a:schemeClr val="tx2"/>
                </a:solidFill>
                <a:latin typeface="Adobe 黑体 Std R"/>
                <a:ea typeface="Adobe 黑体 Std R"/>
              </a:rPr>
              <a:t>。</a:t>
            </a:r>
            <a:endParaRPr lang="zh-CN" altLang="en-US" sz="28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</a:pPr>
            <a:endParaRPr lang="zh-CN" altLang="en-US" sz="28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</a:pPr>
            <a:r>
              <a:rPr lang="en-US" altLang="zh-CN" sz="2800" b="1">
                <a:solidFill>
                  <a:schemeClr val="tx2"/>
                </a:solidFill>
                <a:latin typeface="Adobe 黑体 Std R"/>
                <a:ea typeface="Adobe 黑体 Std R"/>
              </a:rPr>
              <a:t>2.</a:t>
            </a:r>
            <a:r>
              <a:rPr lang="zh-CN" altLang="en-US" sz="2800" b="1">
                <a:solidFill>
                  <a:schemeClr val="tx2"/>
                </a:solidFill>
                <a:latin typeface="Adobe 黑体 Std R"/>
                <a:ea typeface="Adobe 黑体 Std R"/>
              </a:rPr>
              <a:t>系统支持：</a:t>
            </a:r>
            <a:endParaRPr lang="zh-CN" altLang="en-US" sz="28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endParaRPr lang="zh-CN" altLang="en-US" sz="2800" b="1">
              <a:solidFill>
                <a:schemeClr val="tx2"/>
              </a:solidFill>
              <a:latin typeface="Adobe 黑体 Std R"/>
              <a:ea typeface="Adobe 黑体 Std R"/>
            </a:endParaRPr>
          </a:p>
        </p:txBody>
      </p:sp>
      <p:pic>
        <p:nvPicPr>
          <p:cNvPr id="2" name="图片 1" descr="2cbaab0de330e01deaca7f9bd00115f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1040" y="2364105"/>
            <a:ext cx="2291080" cy="222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1" name="轻盈吉它节奏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4638" y="-2439987"/>
            <a:ext cx="365125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6233" b="17761"/>
          <a:stretch>
            <a:fillRect/>
          </a:stretch>
        </p:blipFill>
        <p:spPr>
          <a:xfrm rot="9450273">
            <a:off x="-567564" y="-432448"/>
            <a:ext cx="3414415" cy="2051353"/>
          </a:xfrm>
          <a:custGeom>
            <a:avLst/>
            <a:gdLst>
              <a:gd name="connsiteX0" fmla="*/ 4401065 w 5858716"/>
              <a:gd name="connsiteY0" fmla="*/ 3519871 h 3519871"/>
              <a:gd name="connsiteX1" fmla="*/ 0 w 5858716"/>
              <a:gd name="connsiteY1" fmla="*/ 1697299 h 3519871"/>
              <a:gd name="connsiteX2" fmla="*/ 0 w 5858716"/>
              <a:gd name="connsiteY2" fmla="*/ 0 h 3519871"/>
              <a:gd name="connsiteX3" fmla="*/ 5858716 w 5858716"/>
              <a:gd name="connsiteY3" fmla="*/ 0 h 351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8716" h="3519871">
                <a:moveTo>
                  <a:pt x="4401065" y="3519871"/>
                </a:moveTo>
                <a:lnTo>
                  <a:pt x="0" y="1697299"/>
                </a:lnTo>
                <a:lnTo>
                  <a:pt x="0" y="0"/>
                </a:lnTo>
                <a:lnTo>
                  <a:pt x="5858716" y="0"/>
                </a:lnTo>
                <a:close/>
              </a:path>
            </a:pathLst>
          </a:custGeom>
        </p:spPr>
      </p:pic>
      <p:sp>
        <p:nvSpPr>
          <p:cNvPr id="19" name="椭圆 18"/>
          <p:cNvSpPr/>
          <p:nvPr/>
        </p:nvSpPr>
        <p:spPr>
          <a:xfrm>
            <a:off x="3627438" y="668338"/>
            <a:ext cx="1512888" cy="1511300"/>
          </a:xfrm>
          <a:prstGeom prst="ellipse">
            <a:avLst/>
          </a:prstGeom>
          <a:solidFill>
            <a:srgbClr val="153382">
              <a:alpha val="11000"/>
            </a:srgbClr>
          </a:solidFill>
          <a:ln>
            <a:solidFill>
              <a:srgbClr val="3350B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20" name="椭圆 19"/>
          <p:cNvSpPr/>
          <p:nvPr/>
        </p:nvSpPr>
        <p:spPr>
          <a:xfrm flipH="1">
            <a:off x="3749675" y="788988"/>
            <a:ext cx="1268413" cy="1270000"/>
          </a:xfrm>
          <a:prstGeom prst="ellipse">
            <a:avLst/>
          </a:prstGeom>
          <a:gradFill flip="none" rotWithShape="1">
            <a:gsLst>
              <a:gs pos="0">
                <a:srgbClr val="3350B3"/>
              </a:gs>
              <a:gs pos="94000">
                <a:srgbClr val="153382"/>
              </a:gs>
            </a:gsLst>
            <a:lin ang="5400000" scaled="1"/>
            <a:tileRect/>
          </a:gradFill>
          <a:ln>
            <a:noFill/>
          </a:ln>
          <a:effectLst>
            <a:outerShdw blurRad="254000" dist="101600" dir="2700000" algn="tl" rotWithShape="0">
              <a:schemeClr val="bg2">
                <a:lumMod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 dirty="0">
              <a:latin typeface="思源黑体 CN Normal" pitchFamily="34" charset="-122"/>
              <a:ea typeface="思源黑体 CN Medium" pitchFamily="34" charset="-122"/>
              <a:sym typeface="思源黑体 CN Normal" pitchFamily="34" charset="-122"/>
            </a:endParaRPr>
          </a:p>
        </p:txBody>
      </p:sp>
      <p:sp>
        <p:nvSpPr>
          <p:cNvPr id="21" name="文本占位符 78"/>
          <p:cNvSpPr txBox="1"/>
          <p:nvPr/>
        </p:nvSpPr>
        <p:spPr>
          <a:xfrm>
            <a:off x="3865005" y="963287"/>
            <a:ext cx="1036964" cy="922020"/>
          </a:xfrm>
          <a:prstGeom prst="rect">
            <a:avLst/>
          </a:prstGeom>
          <a:noFill/>
        </p:spPr>
        <p:txBody>
          <a:bodyPr anchor="ctr">
            <a:spAutoFit/>
          </a:bodyPr>
          <a:lstStyle>
            <a:defPPr>
              <a:defRPr lang="zh-CN"/>
            </a:defPPr>
            <a:lvl1pPr marL="0" indent="0" algn="ctr" defTabSz="914400" rtl="0" eaLnBrk="1" latinLnBrk="0" hangingPunct="1">
              <a:buNone/>
              <a:defRPr lang="en-US" altLang="zh-CN" sz="8000" kern="1200" dirty="0" smtClean="0">
                <a:solidFill>
                  <a:schemeClr val="bg1"/>
                </a:solidFill>
                <a:effectLst>
                  <a:outerShdw blurRad="228600" dist="114300" dir="5400000" algn="t" rotWithShape="0">
                    <a:schemeClr val="accent1">
                      <a:lumMod val="75000"/>
                      <a:alpha val="2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1" smtClean="0">
                <a:gradFill>
                  <a:gsLst>
                    <a:gs pos="32000">
                      <a:schemeClr val="bg1"/>
                    </a:gs>
                    <a:gs pos="100000">
                      <a:srgbClr val="3350B3"/>
                    </a:gs>
                  </a:gsLst>
                  <a:lin ang="5400000" scaled="1"/>
                </a:gradFill>
                <a:effectLst>
                  <a:outerShdw blurRad="228600" dist="114300" dir="5400000" algn="t" rotWithShape="0">
                    <a:schemeClr val="bg2">
                      <a:lumMod val="25000"/>
                      <a:alpha val="20000"/>
                    </a:scheme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rPr>
              <a:t>6</a:t>
            </a:r>
            <a:endParaRPr kumimoji="0" lang="en-US" altLang="zh-CN" sz="5400" b="0" i="0" u="none" strike="noStrike" kern="1200" cap="none" spc="0" normalizeH="0" baseline="0" noProof="1" smtClean="0">
              <a:gradFill>
                <a:gsLst>
                  <a:gs pos="32000">
                    <a:schemeClr val="bg1"/>
                  </a:gs>
                  <a:gs pos="100000">
                    <a:srgbClr val="3350B3"/>
                  </a:gs>
                </a:gsLst>
                <a:lin ang="5400000" scaled="1"/>
              </a:gradFill>
              <a:effectLst>
                <a:outerShdw blurRad="228600" dist="114300" dir="5400000" algn="t" rotWithShape="0">
                  <a:schemeClr val="bg2">
                    <a:lumMod val="25000"/>
                    <a:alpha val="20000"/>
                  </a:scheme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806700" y="3041650"/>
            <a:ext cx="603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328738" y="2470150"/>
            <a:ext cx="6486525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-269875" algn="ctr" defTabSz="685800" rtl="0" eaLnBrk="0" fontAlgn="auto" latinLnBrk="0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Calibri" panose="020F0502020204030204" charset="0"/>
              </a:rPr>
              <a:t>常见问题</a:t>
            </a:r>
            <a:endParaRPr kumimoji="0" lang="zh-CN" altLang="en-US" sz="3200" b="1" i="0" u="none" strike="noStrike" kern="1200" cap="none" spc="0" normalizeH="0" baseline="0" noProof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0971" b="12849"/>
          <a:stretch>
            <a:fillRect/>
          </a:stretch>
        </p:blipFill>
        <p:spPr>
          <a:xfrm rot="12777414">
            <a:off x="6351657" y="-453327"/>
            <a:ext cx="3658011" cy="2173873"/>
          </a:xfrm>
          <a:custGeom>
            <a:avLst/>
            <a:gdLst>
              <a:gd name="connsiteX0" fmla="*/ 6276692 w 6276692"/>
              <a:gd name="connsiteY0" fmla="*/ 0 h 3730095"/>
              <a:gd name="connsiteX1" fmla="*/ 3895291 w 6276692"/>
              <a:gd name="connsiteY1" fmla="*/ 3730095 h 3730095"/>
              <a:gd name="connsiteX2" fmla="*/ 0 w 6276692"/>
              <a:gd name="connsiteY2" fmla="*/ 1243228 h 3730095"/>
              <a:gd name="connsiteX3" fmla="*/ 0 w 6276692"/>
              <a:gd name="connsiteY3" fmla="*/ 0 h 373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692" h="3730095">
                <a:moveTo>
                  <a:pt x="6276692" y="0"/>
                </a:moveTo>
                <a:lnTo>
                  <a:pt x="3895291" y="3730095"/>
                </a:lnTo>
                <a:lnTo>
                  <a:pt x="0" y="124322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10800000" lon="0" rev="0"/>
            </a:camera>
            <a:lightRig rig="threePt" dir="t"/>
          </a:scene3d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905" y="1929765"/>
            <a:ext cx="1614170" cy="12299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88365" y="1519555"/>
            <a:ext cx="856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首页</a:t>
            </a:r>
            <a:endParaRPr lang="zh-CN" altLang="en-US" sz="1800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7"/>
          <p:cNvSpPr/>
          <p:nvPr/>
        </p:nvSpPr>
        <p:spPr>
          <a:xfrm>
            <a:off x="2752725" y="1519555"/>
            <a:ext cx="5674360" cy="247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1.上级部门用户可为下级用户重置密码；</a:t>
            </a: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2.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省级用户及直属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海事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局用户忘记密码请扫二维码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；</a:t>
            </a: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</a:rPr>
              <a:t>3.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如果提示</a:t>
            </a: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</a:rPr>
              <a:t>“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用户已锁定</a:t>
            </a: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</a:rPr>
              <a:t>”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，请扫二维码。</a:t>
            </a: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24075" y="737235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忘记密码</a:t>
            </a:r>
            <a:endParaRPr lang="zh-CN" altLang="en-US" sz="24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1" name="轻盈吉它节奏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4638" y="-2439987"/>
            <a:ext cx="365125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6233" b="17761"/>
          <a:stretch>
            <a:fillRect/>
          </a:stretch>
        </p:blipFill>
        <p:spPr>
          <a:xfrm rot="9450273">
            <a:off x="-567564" y="-432448"/>
            <a:ext cx="3414415" cy="2051353"/>
          </a:xfrm>
          <a:custGeom>
            <a:avLst/>
            <a:gdLst>
              <a:gd name="connsiteX0" fmla="*/ 4401065 w 5858716"/>
              <a:gd name="connsiteY0" fmla="*/ 3519871 h 3519871"/>
              <a:gd name="connsiteX1" fmla="*/ 0 w 5858716"/>
              <a:gd name="connsiteY1" fmla="*/ 1697299 h 3519871"/>
              <a:gd name="connsiteX2" fmla="*/ 0 w 5858716"/>
              <a:gd name="connsiteY2" fmla="*/ 0 h 3519871"/>
              <a:gd name="connsiteX3" fmla="*/ 5858716 w 5858716"/>
              <a:gd name="connsiteY3" fmla="*/ 0 h 351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8716" h="3519871">
                <a:moveTo>
                  <a:pt x="4401065" y="3519871"/>
                </a:moveTo>
                <a:lnTo>
                  <a:pt x="0" y="1697299"/>
                </a:lnTo>
                <a:lnTo>
                  <a:pt x="0" y="0"/>
                </a:lnTo>
                <a:lnTo>
                  <a:pt x="5858716" y="0"/>
                </a:lnTo>
                <a:close/>
              </a:path>
            </a:pathLst>
          </a:custGeom>
        </p:spPr>
      </p:pic>
      <p:sp>
        <p:nvSpPr>
          <p:cNvPr id="19" name="椭圆 18"/>
          <p:cNvSpPr/>
          <p:nvPr/>
        </p:nvSpPr>
        <p:spPr>
          <a:xfrm>
            <a:off x="3627438" y="668338"/>
            <a:ext cx="1512888" cy="1511300"/>
          </a:xfrm>
          <a:prstGeom prst="ellipse">
            <a:avLst/>
          </a:prstGeom>
          <a:solidFill>
            <a:srgbClr val="153382">
              <a:alpha val="11000"/>
            </a:srgbClr>
          </a:solidFill>
          <a:ln>
            <a:solidFill>
              <a:srgbClr val="3350B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20" name="椭圆 19"/>
          <p:cNvSpPr/>
          <p:nvPr/>
        </p:nvSpPr>
        <p:spPr>
          <a:xfrm flipH="1">
            <a:off x="3749675" y="788988"/>
            <a:ext cx="1268413" cy="1270000"/>
          </a:xfrm>
          <a:prstGeom prst="ellipse">
            <a:avLst/>
          </a:prstGeom>
          <a:gradFill flip="none" rotWithShape="1">
            <a:gsLst>
              <a:gs pos="0">
                <a:srgbClr val="3350B3"/>
              </a:gs>
              <a:gs pos="94000">
                <a:srgbClr val="153382"/>
              </a:gs>
            </a:gsLst>
            <a:lin ang="5400000" scaled="1"/>
            <a:tileRect/>
          </a:gradFill>
          <a:ln>
            <a:noFill/>
          </a:ln>
          <a:effectLst>
            <a:outerShdw blurRad="254000" dist="101600" dir="2700000" algn="tl" rotWithShape="0">
              <a:schemeClr val="bg2">
                <a:lumMod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 dirty="0">
              <a:latin typeface="思源黑体 CN Normal" pitchFamily="34" charset="-122"/>
              <a:ea typeface="思源黑体 CN Medium" pitchFamily="34" charset="-122"/>
              <a:sym typeface="思源黑体 CN Normal" pitchFamily="34" charset="-122"/>
            </a:endParaRPr>
          </a:p>
        </p:txBody>
      </p:sp>
      <p:sp>
        <p:nvSpPr>
          <p:cNvPr id="21" name="文本占位符 78"/>
          <p:cNvSpPr txBox="1"/>
          <p:nvPr/>
        </p:nvSpPr>
        <p:spPr>
          <a:xfrm>
            <a:off x="3870085" y="963287"/>
            <a:ext cx="1036964" cy="922020"/>
          </a:xfrm>
          <a:prstGeom prst="rect">
            <a:avLst/>
          </a:prstGeom>
          <a:noFill/>
        </p:spPr>
        <p:txBody>
          <a:bodyPr anchor="ctr">
            <a:spAutoFit/>
          </a:bodyPr>
          <a:lstStyle>
            <a:defPPr>
              <a:defRPr lang="zh-CN"/>
            </a:defPPr>
            <a:lvl1pPr marL="0" indent="0" algn="ctr" defTabSz="914400" rtl="0" eaLnBrk="1" latinLnBrk="0" hangingPunct="1">
              <a:buNone/>
              <a:defRPr lang="en-US" altLang="zh-CN" sz="8000" kern="1200" dirty="0" smtClean="0">
                <a:solidFill>
                  <a:schemeClr val="bg1"/>
                </a:solidFill>
                <a:effectLst>
                  <a:outerShdw blurRad="228600" dist="114300" dir="5400000" algn="t" rotWithShape="0">
                    <a:schemeClr val="accent1">
                      <a:lumMod val="75000"/>
                      <a:alpha val="2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1" smtClean="0">
                <a:gradFill>
                  <a:gsLst>
                    <a:gs pos="32000">
                      <a:schemeClr val="bg1"/>
                    </a:gs>
                    <a:gs pos="100000">
                      <a:srgbClr val="3350B3"/>
                    </a:gs>
                  </a:gsLst>
                  <a:lin ang="5400000" scaled="1"/>
                </a:gradFill>
                <a:effectLst>
                  <a:outerShdw blurRad="228600" dist="114300" dir="5400000" algn="t" rotWithShape="0">
                    <a:schemeClr val="bg2">
                      <a:lumMod val="25000"/>
                      <a:alpha val="20000"/>
                    </a:scheme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rPr>
              <a:t>1</a:t>
            </a:r>
            <a:endParaRPr kumimoji="0" lang="en-US" altLang="zh-CN" sz="5400" b="0" i="0" u="none" strike="noStrike" kern="1200" cap="none" spc="0" normalizeH="0" baseline="0" noProof="1" smtClean="0">
              <a:gradFill>
                <a:gsLst>
                  <a:gs pos="32000">
                    <a:schemeClr val="bg1"/>
                  </a:gs>
                  <a:gs pos="100000">
                    <a:srgbClr val="3350B3"/>
                  </a:gs>
                </a:gsLst>
                <a:lin ang="5400000" scaled="1"/>
              </a:gradFill>
              <a:effectLst>
                <a:outerShdw blurRad="228600" dist="114300" dir="5400000" algn="t" rotWithShape="0">
                  <a:schemeClr val="bg2">
                    <a:lumMod val="25000"/>
                    <a:alpha val="20000"/>
                  </a:scheme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806700" y="3041650"/>
            <a:ext cx="603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145223" y="2458085"/>
            <a:ext cx="6486525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-269875" algn="ctr" defTabSz="685800" rtl="0" eaLnBrk="0" fontAlgn="auto" latinLnBrk="0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Calibri" panose="020F0502020204030204" charset="0"/>
              </a:rPr>
              <a:t>系统概况</a:t>
            </a:r>
            <a:endParaRPr kumimoji="0" lang="zh-CN" altLang="en-US" sz="3200" b="1" i="0" u="none" strike="noStrike" kern="1200" cap="none" spc="0" normalizeH="0" baseline="0" noProof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0971" b="12849"/>
          <a:stretch>
            <a:fillRect/>
          </a:stretch>
        </p:blipFill>
        <p:spPr>
          <a:xfrm rot="12777414">
            <a:off x="6351657" y="-453327"/>
            <a:ext cx="3658011" cy="2173873"/>
          </a:xfrm>
          <a:custGeom>
            <a:avLst/>
            <a:gdLst>
              <a:gd name="connsiteX0" fmla="*/ 6276692 w 6276692"/>
              <a:gd name="connsiteY0" fmla="*/ 0 h 3730095"/>
              <a:gd name="connsiteX1" fmla="*/ 3895291 w 6276692"/>
              <a:gd name="connsiteY1" fmla="*/ 3730095 h 3730095"/>
              <a:gd name="connsiteX2" fmla="*/ 0 w 6276692"/>
              <a:gd name="connsiteY2" fmla="*/ 1243228 h 3730095"/>
              <a:gd name="connsiteX3" fmla="*/ 0 w 6276692"/>
              <a:gd name="connsiteY3" fmla="*/ 0 h 373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692" h="3730095">
                <a:moveTo>
                  <a:pt x="6276692" y="0"/>
                </a:moveTo>
                <a:lnTo>
                  <a:pt x="3895291" y="3730095"/>
                </a:lnTo>
                <a:lnTo>
                  <a:pt x="0" y="124322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10800000" lon="0" rev="0"/>
            </a:camera>
            <a:lightRig rig="threePt" dir="t"/>
          </a:scene3d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7"/>
          <p:cNvSpPr/>
          <p:nvPr/>
        </p:nvSpPr>
        <p:spPr>
          <a:xfrm>
            <a:off x="2752725" y="1519555"/>
            <a:ext cx="5674360" cy="2322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1.进入相应台账查询页面，确认该代码系统中已录入；</a:t>
            </a: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2.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如录入的数据需要添加直接监管部门，请扫二维码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。</a:t>
            </a: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050" y="749935"/>
            <a:ext cx="58686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录入台账提示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统一社会信用代码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重复</a:t>
            </a:r>
            <a:endParaRPr lang="zh-CN" altLang="en-US" sz="24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735" y="1772920"/>
            <a:ext cx="1595755" cy="1443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60805" y="788035"/>
            <a:ext cx="69526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上报报表时，提示企业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船舶不在台账中</a:t>
            </a:r>
            <a:endParaRPr lang="zh-CN" altLang="en-US" sz="24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2675" y="1426845"/>
            <a:ext cx="4438015" cy="1672590"/>
          </a:xfrm>
          <a:prstGeom prst="rect">
            <a:avLst/>
          </a:prstGeom>
        </p:spPr>
      </p:pic>
      <p:sp>
        <p:nvSpPr>
          <p:cNvPr id="7" name="矩形 7"/>
          <p:cNvSpPr/>
          <p:nvPr/>
        </p:nvSpPr>
        <p:spPr>
          <a:xfrm>
            <a:off x="1411605" y="3277870"/>
            <a:ext cx="647636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285750" indent="-285750" algn="just" fontAlgn="t">
              <a:lnSpc>
                <a:spcPts val="24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1.先保存报表；</a:t>
            </a: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marL="285750" indent="-285750" algn="just" fontAlgn="t">
              <a:lnSpc>
                <a:spcPts val="24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</a:rPr>
              <a:t>2.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在台账中补充相应对象；</a:t>
            </a: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marL="285750" indent="-285750" algn="just" fontAlgn="t">
              <a:lnSpc>
                <a:spcPts val="24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</a:rPr>
              <a:t>3.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返回报表点</a:t>
            </a: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</a:rPr>
              <a:t>“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计算</a:t>
            </a: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</a:rPr>
              <a:t>”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，不出现错误或警告后上报。</a:t>
            </a: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785" y="542290"/>
            <a:ext cx="9259570" cy="42379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6280" y="207010"/>
            <a:ext cx="5589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</a:rPr>
              <a:t>访问地址：</a:t>
            </a:r>
            <a:r>
              <a:rPr lang="en-US" altLang="zh-CN" sz="2000" b="1" dirty="0" smtClean="0"/>
              <a:t>https://sqadmin.mot.gov.cn/pczz/</a:t>
            </a:r>
            <a:endParaRPr lang="en-US" altLang="zh-CN" sz="2000" b="1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975360" y="4411980"/>
            <a:ext cx="6544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沿用春运春节排查系统，访问地址、用户名及密码不变</a:t>
            </a:r>
            <a:endParaRPr lang="zh-CN" altLang="en-US" sz="1800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41" name="直接连接符 40"/>
          <p:cNvCxnSpPr/>
          <p:nvPr>
            <p:custDataLst>
              <p:tags r:id="rId1"/>
            </p:custDataLst>
          </p:nvPr>
        </p:nvCxnSpPr>
        <p:spPr>
          <a:xfrm>
            <a:off x="3025499" y="2540864"/>
            <a:ext cx="0" cy="214573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25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>
            <p:custDataLst>
              <p:tags r:id="rId2"/>
            </p:custDataLst>
          </p:nvPr>
        </p:nvCxnSpPr>
        <p:spPr>
          <a:xfrm>
            <a:off x="6083089" y="2540864"/>
            <a:ext cx="0" cy="214573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25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五边形 1"/>
          <p:cNvSpPr/>
          <p:nvPr>
            <p:custDataLst>
              <p:tags r:id="rId3"/>
            </p:custDataLst>
          </p:nvPr>
        </p:nvSpPr>
        <p:spPr>
          <a:xfrm>
            <a:off x="3175" y="1891030"/>
            <a:ext cx="3042920" cy="419735"/>
          </a:xfrm>
          <a:prstGeom prst="homePlate">
            <a:avLst/>
          </a:prstGeom>
          <a:gradFill>
            <a:gsLst>
              <a:gs pos="28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zh-CN" sz="2000" b="1">
                <a:solidFill>
                  <a:schemeClr val="bg1">
                    <a:alpha val="5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基础台账</a:t>
            </a:r>
            <a:endParaRPr lang="zh-CN" sz="2000" b="1">
              <a:solidFill>
                <a:schemeClr val="bg1">
                  <a:alpha val="5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 descr="343435383038363b343532323339393bd6b4d0d0d5aad2a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0015" y="1491615"/>
            <a:ext cx="294640" cy="294640"/>
          </a:xfrm>
          <a:prstGeom prst="rect">
            <a:avLst/>
          </a:prstGeom>
        </p:spPr>
      </p:pic>
      <p:sp>
        <p:nvSpPr>
          <p:cNvPr id="47" name="正文"/>
          <p:cNvSpPr txBox="1"/>
          <p:nvPr>
            <p:custDataLst>
              <p:tags r:id="rId7"/>
            </p:custDataLst>
          </p:nvPr>
        </p:nvSpPr>
        <p:spPr>
          <a:xfrm>
            <a:off x="233045" y="2967355"/>
            <a:ext cx="2540635" cy="2174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重点企业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在建项目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内河及沿海船舶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9" name="标题"/>
          <p:cNvSpPr txBox="1"/>
          <p:nvPr>
            <p:custDataLst>
              <p:tags r:id="rId8"/>
            </p:custDataLst>
          </p:nvPr>
        </p:nvSpPr>
        <p:spPr>
          <a:xfrm>
            <a:off x="233045" y="2625090"/>
            <a:ext cx="2540635" cy="262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charset="-122"/>
              </a:rPr>
              <a:t>①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charset="-122"/>
            </a:endParaRPr>
          </a:p>
        </p:txBody>
      </p:sp>
      <p:sp>
        <p:nvSpPr>
          <p:cNvPr id="5" name="燕尾形 4"/>
          <p:cNvSpPr/>
          <p:nvPr>
            <p:custDataLst>
              <p:tags r:id="rId9"/>
            </p:custDataLst>
          </p:nvPr>
        </p:nvSpPr>
        <p:spPr>
          <a:xfrm>
            <a:off x="3046095" y="1891665"/>
            <a:ext cx="3042920" cy="419100"/>
          </a:xfrm>
          <a:prstGeom prst="chevron">
            <a:avLst/>
          </a:prstGeom>
          <a:gradFill>
            <a:gsLst>
              <a:gs pos="5900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zh-CN" altLang="en-US" sz="2000" b="1">
                <a:solidFill>
                  <a:srgbClr val="FFFFFF">
                    <a:alpha val="5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问题隐患</a:t>
            </a:r>
            <a:endParaRPr lang="zh-CN" altLang="en-US" sz="2000" b="1">
              <a:solidFill>
                <a:srgbClr val="FFFFFF">
                  <a:alpha val="5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2" name="图片 21" descr="343435383037343b343532333834383bcec4bed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31030" y="1491615"/>
            <a:ext cx="294640" cy="294640"/>
          </a:xfrm>
          <a:prstGeom prst="rect">
            <a:avLst/>
          </a:prstGeom>
        </p:spPr>
      </p:pic>
      <p:sp>
        <p:nvSpPr>
          <p:cNvPr id="52" name="正文"/>
          <p:cNvSpPr txBox="1"/>
          <p:nvPr>
            <p:custDataLst>
              <p:tags r:id="rId13"/>
            </p:custDataLst>
          </p:nvPr>
        </p:nvSpPr>
        <p:spPr>
          <a:xfrm>
            <a:off x="3274060" y="2968625"/>
            <a:ext cx="2540635" cy="2174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一般隐患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突出问题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重大隐患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sym typeface="+mn-ea"/>
            </a:endParaRPr>
          </a:p>
        </p:txBody>
      </p:sp>
      <p:sp>
        <p:nvSpPr>
          <p:cNvPr id="53" name="标题"/>
          <p:cNvSpPr txBox="1"/>
          <p:nvPr>
            <p:custDataLst>
              <p:tags r:id="rId14"/>
            </p:custDataLst>
          </p:nvPr>
        </p:nvSpPr>
        <p:spPr>
          <a:xfrm>
            <a:off x="3274060" y="2625090"/>
            <a:ext cx="2540635" cy="262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/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</a:rPr>
              <a:t>②</a:t>
            </a:r>
            <a:endParaRPr lang="zh-CN" altLang="en-US" sz="2800" b="1" dirty="0">
              <a:solidFill>
                <a:schemeClr val="accent2"/>
              </a:solidFill>
              <a:latin typeface="微软雅黑" panose="020B0503020204020204" charset="-122"/>
            </a:endParaRPr>
          </a:p>
        </p:txBody>
      </p:sp>
      <p:sp>
        <p:nvSpPr>
          <p:cNvPr id="9" name="燕尾形 8"/>
          <p:cNvSpPr/>
          <p:nvPr>
            <p:custDataLst>
              <p:tags r:id="rId15"/>
            </p:custDataLst>
          </p:nvPr>
        </p:nvSpPr>
        <p:spPr>
          <a:xfrm>
            <a:off x="6097905" y="1891665"/>
            <a:ext cx="3042920" cy="419100"/>
          </a:xfrm>
          <a:prstGeom prst="chevron">
            <a:avLst/>
          </a:prstGeom>
          <a:gradFill>
            <a:gsLst>
              <a:gs pos="28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zh-CN" altLang="en-US" sz="2000" b="1">
                <a:solidFill>
                  <a:srgbClr val="FFFFFF">
                    <a:alpha val="5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闭环整改</a:t>
            </a:r>
            <a:endParaRPr lang="zh-CN" altLang="en-US" sz="2000" b="1">
              <a:solidFill>
                <a:srgbClr val="FFFFFF">
                  <a:alpha val="5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7" name="图片 36" descr="343435383037343b343532333833373bb9abcbbe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72045" y="1491615"/>
            <a:ext cx="294640" cy="294640"/>
          </a:xfrm>
          <a:prstGeom prst="rect">
            <a:avLst/>
          </a:prstGeom>
        </p:spPr>
      </p:pic>
      <p:sp>
        <p:nvSpPr>
          <p:cNvPr id="54" name="正文"/>
          <p:cNvSpPr txBox="1"/>
          <p:nvPr>
            <p:custDataLst>
              <p:tags r:id="rId19"/>
            </p:custDataLst>
          </p:nvPr>
        </p:nvSpPr>
        <p:spPr>
          <a:xfrm>
            <a:off x="6315075" y="2967355"/>
            <a:ext cx="2540635" cy="2174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114300" lvl="1" indent="-1143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一般隐患批量整改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14300" lvl="1" indent="-1143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重大隐患及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突出问题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逐个整改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sym typeface="+mn-ea"/>
            </a:endParaRPr>
          </a:p>
        </p:txBody>
      </p:sp>
      <p:sp>
        <p:nvSpPr>
          <p:cNvPr id="55" name="标题"/>
          <p:cNvSpPr txBox="1"/>
          <p:nvPr>
            <p:custDataLst>
              <p:tags r:id="rId20"/>
            </p:custDataLst>
          </p:nvPr>
        </p:nvSpPr>
        <p:spPr>
          <a:xfrm>
            <a:off x="6315075" y="2625090"/>
            <a:ext cx="2540635" cy="262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charset="-122"/>
              </a:rPr>
              <a:t>③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50060" y="489585"/>
            <a:ext cx="5589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系统主要功能</a:t>
            </a:r>
            <a:endParaRPr lang="zh-CN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95" y="0"/>
            <a:ext cx="9173845" cy="49168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77515" y="381635"/>
            <a:ext cx="3027045" cy="2032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40" y="953770"/>
            <a:ext cx="9012555" cy="35179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50060" y="489585"/>
            <a:ext cx="5589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 dirty="0" smtClean="0"/>
              <a:t>文件报送仅省级用户使用</a:t>
            </a:r>
            <a:endParaRPr lang="zh-CN" sz="2400" b="1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1" name="轻盈吉它节奏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4638" y="-2439987"/>
            <a:ext cx="365125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6233" b="17761"/>
          <a:stretch>
            <a:fillRect/>
          </a:stretch>
        </p:blipFill>
        <p:spPr>
          <a:xfrm rot="9450273">
            <a:off x="-567564" y="-432448"/>
            <a:ext cx="3414415" cy="2051353"/>
          </a:xfrm>
          <a:custGeom>
            <a:avLst/>
            <a:gdLst>
              <a:gd name="connsiteX0" fmla="*/ 4401065 w 5858716"/>
              <a:gd name="connsiteY0" fmla="*/ 3519871 h 3519871"/>
              <a:gd name="connsiteX1" fmla="*/ 0 w 5858716"/>
              <a:gd name="connsiteY1" fmla="*/ 1697299 h 3519871"/>
              <a:gd name="connsiteX2" fmla="*/ 0 w 5858716"/>
              <a:gd name="connsiteY2" fmla="*/ 0 h 3519871"/>
              <a:gd name="connsiteX3" fmla="*/ 5858716 w 5858716"/>
              <a:gd name="connsiteY3" fmla="*/ 0 h 351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8716" h="3519871">
                <a:moveTo>
                  <a:pt x="4401065" y="3519871"/>
                </a:moveTo>
                <a:lnTo>
                  <a:pt x="0" y="1697299"/>
                </a:lnTo>
                <a:lnTo>
                  <a:pt x="0" y="0"/>
                </a:lnTo>
                <a:lnTo>
                  <a:pt x="5858716" y="0"/>
                </a:lnTo>
                <a:close/>
              </a:path>
            </a:pathLst>
          </a:custGeom>
        </p:spPr>
      </p:pic>
      <p:sp>
        <p:nvSpPr>
          <p:cNvPr id="19" name="椭圆 18"/>
          <p:cNvSpPr/>
          <p:nvPr/>
        </p:nvSpPr>
        <p:spPr>
          <a:xfrm>
            <a:off x="3627438" y="668338"/>
            <a:ext cx="1512888" cy="1511300"/>
          </a:xfrm>
          <a:prstGeom prst="ellipse">
            <a:avLst/>
          </a:prstGeom>
          <a:solidFill>
            <a:srgbClr val="153382">
              <a:alpha val="11000"/>
            </a:srgbClr>
          </a:solidFill>
          <a:ln>
            <a:solidFill>
              <a:srgbClr val="3350B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20" name="椭圆 19"/>
          <p:cNvSpPr/>
          <p:nvPr/>
        </p:nvSpPr>
        <p:spPr>
          <a:xfrm flipH="1">
            <a:off x="3749675" y="788988"/>
            <a:ext cx="1268413" cy="1270000"/>
          </a:xfrm>
          <a:prstGeom prst="ellipse">
            <a:avLst/>
          </a:prstGeom>
          <a:gradFill flip="none" rotWithShape="1">
            <a:gsLst>
              <a:gs pos="0">
                <a:srgbClr val="3350B3"/>
              </a:gs>
              <a:gs pos="94000">
                <a:srgbClr val="153382"/>
              </a:gs>
            </a:gsLst>
            <a:lin ang="5400000" scaled="1"/>
            <a:tileRect/>
          </a:gradFill>
          <a:ln>
            <a:noFill/>
          </a:ln>
          <a:effectLst>
            <a:outerShdw blurRad="254000" dist="101600" dir="2700000" algn="tl" rotWithShape="0">
              <a:schemeClr val="bg2">
                <a:lumMod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 dirty="0">
              <a:latin typeface="思源黑体 CN Normal" pitchFamily="34" charset="-122"/>
              <a:ea typeface="思源黑体 CN Medium" pitchFamily="34" charset="-122"/>
              <a:sym typeface="思源黑体 CN Normal" pitchFamily="34" charset="-122"/>
            </a:endParaRPr>
          </a:p>
        </p:txBody>
      </p:sp>
      <p:sp>
        <p:nvSpPr>
          <p:cNvPr id="21" name="文本占位符 78"/>
          <p:cNvSpPr txBox="1"/>
          <p:nvPr/>
        </p:nvSpPr>
        <p:spPr>
          <a:xfrm>
            <a:off x="3870085" y="963287"/>
            <a:ext cx="1036964" cy="922020"/>
          </a:xfrm>
          <a:prstGeom prst="rect">
            <a:avLst/>
          </a:prstGeom>
          <a:noFill/>
        </p:spPr>
        <p:txBody>
          <a:bodyPr anchor="ctr">
            <a:spAutoFit/>
          </a:bodyPr>
          <a:lstStyle>
            <a:defPPr>
              <a:defRPr lang="zh-CN"/>
            </a:defPPr>
            <a:lvl1pPr marL="0" indent="0" algn="ctr" defTabSz="914400" rtl="0" eaLnBrk="1" latinLnBrk="0" hangingPunct="1">
              <a:buNone/>
              <a:defRPr lang="en-US" altLang="zh-CN" sz="8000" kern="1200" dirty="0" smtClean="0">
                <a:solidFill>
                  <a:schemeClr val="bg1"/>
                </a:solidFill>
                <a:effectLst>
                  <a:outerShdw blurRad="228600" dist="114300" dir="5400000" algn="t" rotWithShape="0">
                    <a:schemeClr val="accent1">
                      <a:lumMod val="75000"/>
                      <a:alpha val="2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1" smtClean="0">
                <a:gradFill>
                  <a:gsLst>
                    <a:gs pos="32000">
                      <a:schemeClr val="bg1"/>
                    </a:gs>
                    <a:gs pos="100000">
                      <a:srgbClr val="3350B3"/>
                    </a:gs>
                  </a:gsLst>
                  <a:lin ang="5400000" scaled="1"/>
                </a:gradFill>
                <a:effectLst>
                  <a:outerShdw blurRad="228600" dist="114300" dir="5400000" algn="t" rotWithShape="0">
                    <a:schemeClr val="bg2">
                      <a:lumMod val="25000"/>
                      <a:alpha val="20000"/>
                    </a:scheme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rPr>
              <a:t>2</a:t>
            </a:r>
            <a:endParaRPr kumimoji="0" lang="en-US" altLang="zh-CN" sz="5400" b="0" i="0" u="none" strike="noStrike" kern="1200" cap="none" spc="0" normalizeH="0" baseline="0" noProof="1" smtClean="0">
              <a:gradFill>
                <a:gsLst>
                  <a:gs pos="32000">
                    <a:schemeClr val="bg1"/>
                  </a:gs>
                  <a:gs pos="100000">
                    <a:srgbClr val="3350B3"/>
                  </a:gs>
                </a:gsLst>
                <a:lin ang="5400000" scaled="1"/>
              </a:gradFill>
              <a:effectLst>
                <a:outerShdw blurRad="228600" dist="114300" dir="5400000" algn="t" rotWithShape="0">
                  <a:schemeClr val="bg2">
                    <a:lumMod val="25000"/>
                    <a:alpha val="20000"/>
                  </a:scheme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806700" y="3041650"/>
            <a:ext cx="603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328738" y="2470150"/>
            <a:ext cx="6486525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-269875" algn="ctr" defTabSz="685800" rtl="0" eaLnBrk="0" fontAlgn="auto" latinLnBrk="0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Calibri" panose="020F0502020204030204" charset="0"/>
              </a:rPr>
              <a:t>基础台账录入</a:t>
            </a:r>
            <a:endParaRPr kumimoji="0" lang="zh-CN" altLang="en-US" sz="3200" b="1" i="0" u="none" strike="noStrike" kern="1200" cap="none" spc="0" normalizeH="0" baseline="0" noProof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0971" b="12849"/>
          <a:stretch>
            <a:fillRect/>
          </a:stretch>
        </p:blipFill>
        <p:spPr>
          <a:xfrm rot="12777414">
            <a:off x="6351657" y="-453327"/>
            <a:ext cx="3658011" cy="2173873"/>
          </a:xfrm>
          <a:custGeom>
            <a:avLst/>
            <a:gdLst>
              <a:gd name="connsiteX0" fmla="*/ 6276692 w 6276692"/>
              <a:gd name="connsiteY0" fmla="*/ 0 h 3730095"/>
              <a:gd name="connsiteX1" fmla="*/ 3895291 w 6276692"/>
              <a:gd name="connsiteY1" fmla="*/ 3730095 h 3730095"/>
              <a:gd name="connsiteX2" fmla="*/ 0 w 6276692"/>
              <a:gd name="connsiteY2" fmla="*/ 1243228 h 3730095"/>
              <a:gd name="connsiteX3" fmla="*/ 0 w 6276692"/>
              <a:gd name="connsiteY3" fmla="*/ 0 h 373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692" h="3730095">
                <a:moveTo>
                  <a:pt x="6276692" y="0"/>
                </a:moveTo>
                <a:lnTo>
                  <a:pt x="3895291" y="3730095"/>
                </a:lnTo>
                <a:lnTo>
                  <a:pt x="0" y="124322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10800000" lon="0" rev="0"/>
            </a:camera>
            <a:lightRig rig="threePt" dir="t"/>
          </a:scene3d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7"/>
          <p:cNvSpPr/>
          <p:nvPr/>
        </p:nvSpPr>
        <p:spPr>
          <a:xfrm>
            <a:off x="5496560" y="734695"/>
            <a:ext cx="2930525" cy="3491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</a:rPr>
              <a:t>1.完善重点企业、在建项目及船舶台账；</a:t>
            </a: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2.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系统增加了企业的统一社会信用代码校验功能；</a:t>
            </a: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  <a:sym typeface="+mn-ea"/>
            </a:endParaRPr>
          </a:p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r>
              <a:rPr lang="en-US" altLang="zh-CN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3.</a:t>
            </a:r>
            <a:r>
              <a:rPr lang="zh-CN" altLang="en-US" sz="2000" b="1">
                <a:solidFill>
                  <a:schemeClr val="tx2"/>
                </a:solidFill>
                <a:latin typeface="Adobe 黑体 Std R"/>
                <a:ea typeface="Adobe 黑体 Std R"/>
                <a:sym typeface="+mn-ea"/>
              </a:rPr>
              <a:t>企业、项目、船舶台账所有内容，所有用户可查。</a:t>
            </a: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  <a:p>
            <a:pPr marL="285750" indent="-285750" algn="just" fontAlgn="t">
              <a:lnSpc>
                <a:spcPts val="3000"/>
              </a:lnSpc>
              <a:spcAft>
                <a:spcPts val="1200"/>
              </a:spcAft>
              <a:buClr>
                <a:srgbClr val="D5685D"/>
              </a:buClr>
              <a:buFont typeface="东文宋体" charset="0"/>
              <a:buChar char="■"/>
            </a:pPr>
            <a:endParaRPr lang="zh-CN" altLang="en-US" sz="2000" b="1">
              <a:solidFill>
                <a:schemeClr val="tx2"/>
              </a:solidFill>
              <a:latin typeface="Adobe 黑体 Std R"/>
              <a:ea typeface="Adobe 黑体 Std R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040" y="445770"/>
            <a:ext cx="4378325" cy="416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1" name="轻盈吉它节奏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4638" y="-2439987"/>
            <a:ext cx="365125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6233" b="17761"/>
          <a:stretch>
            <a:fillRect/>
          </a:stretch>
        </p:blipFill>
        <p:spPr>
          <a:xfrm rot="9450273">
            <a:off x="-567564" y="-432448"/>
            <a:ext cx="3414415" cy="2051353"/>
          </a:xfrm>
          <a:custGeom>
            <a:avLst/>
            <a:gdLst>
              <a:gd name="connsiteX0" fmla="*/ 4401065 w 5858716"/>
              <a:gd name="connsiteY0" fmla="*/ 3519871 h 3519871"/>
              <a:gd name="connsiteX1" fmla="*/ 0 w 5858716"/>
              <a:gd name="connsiteY1" fmla="*/ 1697299 h 3519871"/>
              <a:gd name="connsiteX2" fmla="*/ 0 w 5858716"/>
              <a:gd name="connsiteY2" fmla="*/ 0 h 3519871"/>
              <a:gd name="connsiteX3" fmla="*/ 5858716 w 5858716"/>
              <a:gd name="connsiteY3" fmla="*/ 0 h 351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8716" h="3519871">
                <a:moveTo>
                  <a:pt x="4401065" y="3519871"/>
                </a:moveTo>
                <a:lnTo>
                  <a:pt x="0" y="1697299"/>
                </a:lnTo>
                <a:lnTo>
                  <a:pt x="0" y="0"/>
                </a:lnTo>
                <a:lnTo>
                  <a:pt x="5858716" y="0"/>
                </a:lnTo>
                <a:close/>
              </a:path>
            </a:pathLst>
          </a:custGeom>
        </p:spPr>
      </p:pic>
      <p:sp>
        <p:nvSpPr>
          <p:cNvPr id="19" name="椭圆 18"/>
          <p:cNvSpPr/>
          <p:nvPr/>
        </p:nvSpPr>
        <p:spPr>
          <a:xfrm>
            <a:off x="3627438" y="668338"/>
            <a:ext cx="1512888" cy="1511300"/>
          </a:xfrm>
          <a:prstGeom prst="ellipse">
            <a:avLst/>
          </a:prstGeom>
          <a:solidFill>
            <a:srgbClr val="153382">
              <a:alpha val="11000"/>
            </a:srgbClr>
          </a:solidFill>
          <a:ln>
            <a:solidFill>
              <a:srgbClr val="3350B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20" name="椭圆 19"/>
          <p:cNvSpPr/>
          <p:nvPr/>
        </p:nvSpPr>
        <p:spPr>
          <a:xfrm flipH="1">
            <a:off x="3749675" y="788988"/>
            <a:ext cx="1268413" cy="1270000"/>
          </a:xfrm>
          <a:prstGeom prst="ellipse">
            <a:avLst/>
          </a:prstGeom>
          <a:gradFill flip="none" rotWithShape="1">
            <a:gsLst>
              <a:gs pos="0">
                <a:srgbClr val="3350B3"/>
              </a:gs>
              <a:gs pos="94000">
                <a:srgbClr val="153382"/>
              </a:gs>
            </a:gsLst>
            <a:lin ang="5400000" scaled="1"/>
            <a:tileRect/>
          </a:gradFill>
          <a:ln>
            <a:noFill/>
          </a:ln>
          <a:effectLst>
            <a:outerShdw blurRad="254000" dist="101600" dir="2700000" algn="tl" rotWithShape="0">
              <a:schemeClr val="bg2">
                <a:lumMod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 dirty="0">
              <a:latin typeface="思源黑体 CN Normal" pitchFamily="34" charset="-122"/>
              <a:ea typeface="思源黑体 CN Medium" pitchFamily="34" charset="-122"/>
              <a:sym typeface="思源黑体 CN Normal" pitchFamily="34" charset="-122"/>
            </a:endParaRPr>
          </a:p>
        </p:txBody>
      </p:sp>
      <p:sp>
        <p:nvSpPr>
          <p:cNvPr id="21" name="文本占位符 78"/>
          <p:cNvSpPr txBox="1"/>
          <p:nvPr/>
        </p:nvSpPr>
        <p:spPr>
          <a:xfrm>
            <a:off x="3870085" y="963287"/>
            <a:ext cx="1036964" cy="922020"/>
          </a:xfrm>
          <a:prstGeom prst="rect">
            <a:avLst/>
          </a:prstGeom>
          <a:noFill/>
        </p:spPr>
        <p:txBody>
          <a:bodyPr anchor="ctr">
            <a:spAutoFit/>
          </a:bodyPr>
          <a:lstStyle>
            <a:defPPr>
              <a:defRPr lang="zh-CN"/>
            </a:defPPr>
            <a:lvl1pPr marL="0" indent="0" algn="ctr" defTabSz="914400" rtl="0" eaLnBrk="1" latinLnBrk="0" hangingPunct="1">
              <a:buNone/>
              <a:defRPr lang="en-US" altLang="zh-CN" sz="8000" kern="1200" dirty="0" smtClean="0">
                <a:solidFill>
                  <a:schemeClr val="bg1"/>
                </a:solidFill>
                <a:effectLst>
                  <a:outerShdw blurRad="228600" dist="114300" dir="5400000" algn="t" rotWithShape="0">
                    <a:schemeClr val="accent1">
                      <a:lumMod val="75000"/>
                      <a:alpha val="2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1" smtClean="0">
                <a:gradFill>
                  <a:gsLst>
                    <a:gs pos="32000">
                      <a:schemeClr val="bg1"/>
                    </a:gs>
                    <a:gs pos="100000">
                      <a:srgbClr val="3350B3"/>
                    </a:gs>
                  </a:gsLst>
                  <a:lin ang="5400000" scaled="1"/>
                </a:gradFill>
                <a:effectLst>
                  <a:outerShdw blurRad="228600" dist="114300" dir="5400000" algn="t" rotWithShape="0">
                    <a:schemeClr val="bg2">
                      <a:lumMod val="25000"/>
                      <a:alpha val="20000"/>
                    </a:scheme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rPr>
              <a:t>3</a:t>
            </a:r>
            <a:endParaRPr kumimoji="0" lang="en-US" altLang="zh-CN" sz="5400" b="0" i="0" u="none" strike="noStrike" kern="1200" cap="none" spc="0" normalizeH="0" baseline="0" noProof="1" smtClean="0">
              <a:gradFill>
                <a:gsLst>
                  <a:gs pos="32000">
                    <a:schemeClr val="bg1"/>
                  </a:gs>
                  <a:gs pos="100000">
                    <a:srgbClr val="3350B3"/>
                  </a:gs>
                </a:gsLst>
                <a:lin ang="5400000" scaled="1"/>
              </a:gradFill>
              <a:effectLst>
                <a:outerShdw blurRad="228600" dist="114300" dir="5400000" algn="t" rotWithShape="0">
                  <a:schemeClr val="bg2">
                    <a:lumMod val="25000"/>
                    <a:alpha val="20000"/>
                  </a:scheme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806700" y="3041650"/>
            <a:ext cx="603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328738" y="2470150"/>
            <a:ext cx="6486525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-269875" algn="ctr" defTabSz="685800" rtl="0" eaLnBrk="0" fontAlgn="auto" latinLnBrk="0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Calibri" panose="020F0502020204030204" charset="0"/>
              </a:rPr>
              <a:t>企业自查和直接监管部门排查</a:t>
            </a:r>
            <a:endParaRPr kumimoji="0" lang="zh-CN" altLang="en-US" sz="3200" b="1" i="0" u="none" strike="noStrike" kern="1200" cap="none" spc="0" normalizeH="0" baseline="0" noProof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0971" b="12849"/>
          <a:stretch>
            <a:fillRect/>
          </a:stretch>
        </p:blipFill>
        <p:spPr>
          <a:xfrm rot="12777414">
            <a:off x="6351657" y="-453327"/>
            <a:ext cx="3658011" cy="2173873"/>
          </a:xfrm>
          <a:custGeom>
            <a:avLst/>
            <a:gdLst>
              <a:gd name="connsiteX0" fmla="*/ 6276692 w 6276692"/>
              <a:gd name="connsiteY0" fmla="*/ 0 h 3730095"/>
              <a:gd name="connsiteX1" fmla="*/ 3895291 w 6276692"/>
              <a:gd name="connsiteY1" fmla="*/ 3730095 h 3730095"/>
              <a:gd name="connsiteX2" fmla="*/ 0 w 6276692"/>
              <a:gd name="connsiteY2" fmla="*/ 1243228 h 3730095"/>
              <a:gd name="connsiteX3" fmla="*/ 0 w 6276692"/>
              <a:gd name="connsiteY3" fmla="*/ 0 h 373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692" h="3730095">
                <a:moveTo>
                  <a:pt x="6276692" y="0"/>
                </a:moveTo>
                <a:lnTo>
                  <a:pt x="3895291" y="3730095"/>
                </a:lnTo>
                <a:lnTo>
                  <a:pt x="0" y="124322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10800000" lon="0" rev="0"/>
            </a:camera>
            <a:lightRig rig="threePt" dir="t"/>
          </a:scene3d>
        </p:spPr>
      </p:pic>
    </p:spTree>
  </p:cSld>
  <p:clrMapOvr>
    <a:masterClrMapping/>
  </p:clrMapOvr>
  <p:transition spd="slow">
    <p:fade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5395_1*m_i*1_1"/>
  <p:tag name="KSO_WM_TEMPLATE_CATEGORY" val="diagram"/>
  <p:tag name="KSO_WM_TEMPLATE_INDEX" val="20235395"/>
  <p:tag name="KSO_WM_UNIT_LAYERLEVEL" val="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LINE_FORE_SCHEMECOLOR_INDEX" val="13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5395_1*m_h_a*1_2_1"/>
  <p:tag name="KSO_WM_TEMPLATE_CATEGORY" val="diagram"/>
  <p:tag name="KSO_WM_TEMPLATE_INDEX" val="20235395"/>
  <p:tag name="KSO_WM_UNIT_LAYERLEVEL" val="1_1_1"/>
  <p:tag name="KSO_WM_TAG_VERSION" val="3.0"/>
  <p:tag name="KSO_WM_DIAGRAM_GROUP_CODE" val="m1-1"/>
  <p:tag name="KSO_WM_DIAGRAM_VERSION" val="3"/>
  <p:tag name="KSO_WM_DIAGRAM_COLOR_TRICK" val="2"/>
  <p:tag name="KSO_WM_DIAGRAM_COLOR_TEXT_CAN_REMOVE" val="n"/>
  <p:tag name="KSO_WM_UNIT_TEXT_TYPE" val="1"/>
  <p:tag name="KSO_WM_UNIT_PRESET_TEXT" val="添加标题"/>
  <p:tag name="KSO_WM_UNIT_TEXT_FILL_FORE_SCHEMECOLOR_INDEX" val="1"/>
  <p:tag name="KSO_WM_UNIT_TEXT_FILL_TYPE" val="1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5395_1*m_h_i*1_3_1"/>
  <p:tag name="KSO_WM_TEMPLATE_CATEGORY" val="diagram"/>
  <p:tag name="KSO_WM_TEMPLATE_INDEX" val="20235395"/>
  <p:tag name="KSO_WM_UNIT_LAYERLEVEL" val="1_1_1"/>
  <p:tag name="KSO_WM_TAG_VERSION" val="3.0"/>
  <p:tag name="KSO_WM_UNIT_SUBTYPE" val="nb"/>
  <p:tag name="KSO_WM_DIAGRAM_VERSION" val="3"/>
  <p:tag name="KSO_WM_DIAGRAM_COLOR_TRICK" val="2"/>
  <p:tag name="KSO_WM_DIAGRAM_COLOR_TEXT_CAN_REMOVE" val="n"/>
  <p:tag name="KSO_WM_UNIT_FILL_TYPE" val="3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gradient&quot;:[{&quot;brightness&quot;:0,&quot;colorType&quot;:1,&quot;foreColorIndex&quot;:5,&quot;pos&quot;:0.2800000011920929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4499999880790710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UNIT_VALUE" val="94*9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5395_1*m_h_x*1_3_1"/>
  <p:tag name="KSO_WM_TEMPLATE_CATEGORY" val="diagram"/>
  <p:tag name="KSO_WM_TEMPLATE_INDEX" val="2023539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gradient&quot;:[{&quot;brightness&quot;:0,&quot;colorType&quot;:1,&quot;foreColorIndex&quot;:5,&quot;pos&quot;:0.2800000011920929,&quot;transparency&quot;:0},{&quot;brightness&quot;:0.4000000059604645,&quot;colorType&quot;:1,&quot;foreColorIndex&quot;:5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5395_1*m_h_f*1_3_1"/>
  <p:tag name="KSO_WM_TEMPLATE_CATEGORY" val="diagram"/>
  <p:tag name="KSO_WM_TEMPLATE_INDEX" val="20235395"/>
  <p:tag name="KSO_WM_UNIT_LAYERLEVEL" val="1_1_1"/>
  <p:tag name="KSO_WM_TAG_VERSION" val="3.0"/>
  <p:tag name="KSO_WM_UNIT_TEXT_LAYER_COUNT" val="1"/>
  <p:tag name="KSO_WM_DIAGRAM_GROUP_CODE" val="m1-1"/>
  <p:tag name="KSO_WM_DIAGRAM_VERSION" val="3"/>
  <p:tag name="KSO_WM_DIAGRAM_COLOR_TRICK" val="2"/>
  <p:tag name="KSO_WM_DIAGRAM_COLOR_TEXT_CAN_REMOVE" val="n"/>
  <p:tag name="KSO_WM_UNIT_TEXT_TYPE" val="1"/>
  <p:tag name="KSO_WM_UNIT_PRESET_TEXT" val="单击此处输入你的正文具体内容文字是您思想的提炼，为了最终演示发布的良好效果，请尽量言简意赅的阐述内容观点。单击此处输入你的正文具体内容。"/>
  <p:tag name="KSO_WM_UNIT_TEXT_FILL_FORE_SCHEMECOLOR_INDEX" val="1"/>
  <p:tag name="KSO_WM_UNIT_TEXT_FILL_TYPE" val="1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5395_1*m_h_a*1_3_1"/>
  <p:tag name="KSO_WM_TEMPLATE_CATEGORY" val="diagram"/>
  <p:tag name="KSO_WM_TEMPLATE_INDEX" val="20235395"/>
  <p:tag name="KSO_WM_UNIT_LAYERLEVEL" val="1_1_1"/>
  <p:tag name="KSO_WM_TAG_VERSION" val="3.0"/>
  <p:tag name="KSO_WM_DIAGRAM_GROUP_CODE" val="m1-1"/>
  <p:tag name="KSO_WM_DIAGRAM_VERSION" val="3"/>
  <p:tag name="KSO_WM_DIAGRAM_COLOR_TRICK" val="2"/>
  <p:tag name="KSO_WM_DIAGRAM_COLOR_TEXT_CAN_REMOVE" val="n"/>
  <p:tag name="KSO_WM_UNIT_TEXT_TYPE" val="1"/>
  <p:tag name="KSO_WM_UNIT_PRESET_TEXT" val="添加标题"/>
  <p:tag name="KSO_WM_UNIT_TEXT_FILL_FORE_SCHEMECOLOR_INDEX" val="1"/>
  <p:tag name="KSO_WM_UNIT_TEXT_FILL_TYPE" val="1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5.xml><?xml version="1.0" encoding="utf-8"?>
<p:tagLst xmlns:p="http://schemas.openxmlformats.org/presentationml/2006/main">
  <p:tag name="resource_record_key" val="{&quot;70&quot;:[3403264]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35395_1*m_i*1_2"/>
  <p:tag name="KSO_WM_TEMPLATE_CATEGORY" val="diagram"/>
  <p:tag name="KSO_WM_TEMPLATE_INDEX" val="20235395"/>
  <p:tag name="KSO_WM_UNIT_LAYERLEVEL" val="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LINE_FORE_SCHEMECOLOR_INDEX" val="13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5395_1*m_h_i*1_1_1"/>
  <p:tag name="KSO_WM_TEMPLATE_CATEGORY" val="diagram"/>
  <p:tag name="KSO_WM_TEMPLATE_INDEX" val="20235395"/>
  <p:tag name="KSO_WM_UNIT_LAYERLEVEL" val="1_1_1"/>
  <p:tag name="KSO_WM_TAG_VERSION" val="3.0"/>
  <p:tag name="KSO_WM_UNIT_SUBTYPE" val="nb"/>
  <p:tag name="KSO_WM_DIAGRAM_VERSION" val="3"/>
  <p:tag name="KSO_WM_DIAGRAM_COLOR_TRICK" val="2"/>
  <p:tag name="KSO_WM_DIAGRAM_COLOR_TEXT_CAN_REMOVE" val="n"/>
  <p:tag name="KSO_WM_UNIT_FILL_TYPE" val="3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gradient&quot;:[{&quot;brightness&quot;:0,&quot;colorType&quot;:1,&quot;foreColorIndex&quot;:5,&quot;pos&quot;:0.2800000011920929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4499999880790710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UNIT_VALUE" val="94*9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5395_1*m_h_x*1_1_1"/>
  <p:tag name="KSO_WM_TEMPLATE_CATEGORY" val="diagram"/>
  <p:tag name="KSO_WM_TEMPLATE_INDEX" val="2023539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gradient&quot;:[{&quot;brightness&quot;:0,&quot;colorType&quot;:1,&quot;foreColorIndex&quot;:5,&quot;pos&quot;:0.2800000011920929,&quot;transparency&quot;:0},{&quot;brightness&quot;:0.4000000059604645,&quot;colorType&quot;:1,&quot;foreColorIndex&quot;:5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5395_1*m_h_f*1_1_1"/>
  <p:tag name="KSO_WM_TEMPLATE_CATEGORY" val="diagram"/>
  <p:tag name="KSO_WM_TEMPLATE_INDEX" val="20235395"/>
  <p:tag name="KSO_WM_UNIT_LAYERLEVEL" val="1_1_1"/>
  <p:tag name="KSO_WM_TAG_VERSION" val="3.0"/>
  <p:tag name="KSO_WM_UNIT_TEXT_LAYER_COUNT" val="1"/>
  <p:tag name="KSO_WM_DIAGRAM_GROUP_CODE" val="m1-1"/>
  <p:tag name="KSO_WM_DIAGRAM_VERSION" val="3"/>
  <p:tag name="KSO_WM_DIAGRAM_COLOR_TRICK" val="2"/>
  <p:tag name="KSO_WM_DIAGRAM_COLOR_TEXT_CAN_REMOVE" val="n"/>
  <p:tag name="KSO_WM_UNIT_TEXT_TYPE" val="1"/>
  <p:tag name="KSO_WM_UNIT_PRESET_TEXT" val="单击此处输入你的正文具体内容文字是您思想的提炼，为了最终演示发布的良好效果，请尽量言简意赅的阐述内容观点。单击此处输入你的正文具体内容。"/>
  <p:tag name="KSO_WM_UNIT_TEXT_FILL_FORE_SCHEMECOLOR_INDEX" val="1"/>
  <p:tag name="KSO_WM_UNIT_TEXT_FILL_TYPE" val="1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5395_1*m_h_a*1_1_1"/>
  <p:tag name="KSO_WM_TEMPLATE_CATEGORY" val="diagram"/>
  <p:tag name="KSO_WM_TEMPLATE_INDEX" val="20235395"/>
  <p:tag name="KSO_WM_UNIT_LAYERLEVEL" val="1_1_1"/>
  <p:tag name="KSO_WM_TAG_VERSION" val="3.0"/>
  <p:tag name="KSO_WM_DIAGRAM_GROUP_CODE" val="m1-1"/>
  <p:tag name="KSO_WM_DIAGRAM_VERSION" val="3"/>
  <p:tag name="KSO_WM_DIAGRAM_COLOR_TRICK" val="2"/>
  <p:tag name="KSO_WM_DIAGRAM_COLOR_TEXT_CAN_REMOVE" val="n"/>
  <p:tag name="KSO_WM_UNIT_TEXT_TYPE" val="1"/>
  <p:tag name="KSO_WM_UNIT_PRESET_TEXT" val="添加标题"/>
  <p:tag name="KSO_WM_UNIT_TEXT_FILL_FORE_SCHEMECOLOR_INDEX" val="1"/>
  <p:tag name="KSO_WM_UNIT_TEXT_FILL_TYPE" val="1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5395_1*m_h_i*1_2_1"/>
  <p:tag name="KSO_WM_TEMPLATE_CATEGORY" val="diagram"/>
  <p:tag name="KSO_WM_TEMPLATE_INDEX" val="20235395"/>
  <p:tag name="KSO_WM_UNIT_LAYERLEVEL" val="1_1_1"/>
  <p:tag name="KSO_WM_TAG_VERSION" val="3.0"/>
  <p:tag name="KSO_WM_UNIT_SUBTYPE" val="nb"/>
  <p:tag name="KSO_WM_DIAGRAM_VERSION" val="3"/>
  <p:tag name="KSO_WM_DIAGRAM_COLOR_TRICK" val="2"/>
  <p:tag name="KSO_WM_DIAGRAM_COLOR_TEXT_CAN_REMOVE" val="n"/>
  <p:tag name="KSO_WM_UNIT_FILL_TYPE" val="3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gradient&quot;:[{&quot;brightness&quot;:0,&quot;colorType&quot;:1,&quot;foreColorIndex&quot;:8,&quot;pos&quot;:0.5899999737739563,&quot;transparency&quot;:0},{&quot;brightness&quot;:0.4000000059604645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4499999880790710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VALUE" val="94*9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5395_1*m_h_x*1_2_1"/>
  <p:tag name="KSO_WM_TEMPLATE_CATEGORY" val="diagram"/>
  <p:tag name="KSO_WM_TEMPLATE_INDEX" val="20235395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gradient&quot;:[{&quot;brightness&quot;:0,&quot;colorType&quot;:1,&quot;foreColorIndex&quot;:8,&quot;pos&quot;:0.2800000011920929,&quot;transparency&quot;:0},{&quot;brightness&quot;:0.4000000059604645,&quot;colorType&quot;:1,&quot;foreColorIndex&quot;:8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5395_1*m_h_f*1_2_1"/>
  <p:tag name="KSO_WM_TEMPLATE_CATEGORY" val="diagram"/>
  <p:tag name="KSO_WM_TEMPLATE_INDEX" val="20235395"/>
  <p:tag name="KSO_WM_UNIT_LAYERLEVEL" val="1_1_1"/>
  <p:tag name="KSO_WM_TAG_VERSION" val="3.0"/>
  <p:tag name="KSO_WM_UNIT_TEXT_LAYER_COUNT" val="1"/>
  <p:tag name="KSO_WM_DIAGRAM_GROUP_CODE" val="m1-1"/>
  <p:tag name="KSO_WM_DIAGRAM_VERSION" val="3"/>
  <p:tag name="KSO_WM_DIAGRAM_COLOR_TRICK" val="2"/>
  <p:tag name="KSO_WM_DIAGRAM_COLOR_TEXT_CAN_REMOVE" val="n"/>
  <p:tag name="KSO_WM_UNIT_TEXT_TYPE" val="1"/>
  <p:tag name="KSO_WM_UNIT_PRESET_TEXT" val="单击此处输入你的正文内容，文字是您思想的提炼，为了最终演示发布的良好效果，请尽量言简意赅的阐述观点。单击此处输入你的正文具体内容。"/>
  <p:tag name="KSO_WM_UNIT_TEXT_FILL_FORE_SCHEMECOLOR_INDEX" val="1"/>
  <p:tag name="KSO_WM_UNIT_TEXT_FILL_TYPE" val="1"/>
  <p:tag name="KSO_WM_DIAGRAM_MAX_ITEMCNT" val="6"/>
  <p:tag name="KSO_WM_DIAGRAM_MIN_ITEMCNT" val="3"/>
  <p:tag name="KSO_WM_DIAGRAM_VIRTUALLY_FRAME" val="{&quot;height&quot;:287.5469000485224,&quot;left&quot;:0,&quot;top&quot;:117.37654997573884,&quot;width&quot;:720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第一PPT，www.1ppt.com">
  <a:themeElements>
    <a:clrScheme name="第一PPT，www.1ppt.c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第一PPT，www.1ppt.com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第一PPT，www.1ppt.com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D00405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tesMaster1">
  <a:themeElements>
    <a:clrScheme name="notesMaster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esMaster1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notesMaster1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Normal.eit</Template>
  <TotalTime>0</TotalTime>
  <Words>700</Words>
  <Application>WPS 演示</Application>
  <PresentationFormat>全屏显示(16:9)</PresentationFormat>
  <Paragraphs>110</Paragraphs>
  <Slides>21</Slides>
  <Notes>54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Times New Roman</vt:lpstr>
      <vt:lpstr>Calibri Light</vt:lpstr>
      <vt:lpstr>Calibri</vt:lpstr>
      <vt:lpstr>方正小标宋简体</vt:lpstr>
      <vt:lpstr>楷体_GB2312</vt:lpstr>
      <vt:lpstr>思源黑体 CN Normal</vt:lpstr>
      <vt:lpstr>思源黑体 CN Medium</vt:lpstr>
      <vt:lpstr>华文琥珀</vt:lpstr>
      <vt:lpstr>黑体</vt:lpstr>
      <vt:lpstr>微软雅黑</vt:lpstr>
      <vt:lpstr>东文宋体</vt:lpstr>
      <vt:lpstr>Adobe 黑体 Std R</vt:lpstr>
      <vt:lpstr>Arial Unicode MS</vt:lpstr>
      <vt:lpstr>第一PPT，www.1ppt.com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党员知识培训</dc:title>
  <dc:creator>第一PPT</dc:creator>
  <cp:keywords>www.1ppt.com</cp:keywords>
  <dc:description>www.1ppt.com</dc:description>
  <cp:lastModifiedBy>WPS_1642065369</cp:lastModifiedBy>
  <cp:revision>809</cp:revision>
  <dcterms:created xsi:type="dcterms:W3CDTF">2024-12-27T01:20:00Z</dcterms:created>
  <dcterms:modified xsi:type="dcterms:W3CDTF">2025-03-25T04:42:23Z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326C6B7242EE4882A6252DF4FEAED9EC_13</vt:lpwstr>
  </property>
</Properties>
</file>