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68" r:id="rId3"/>
    <p:sldId id="293" r:id="rId5"/>
    <p:sldId id="282" r:id="rId6"/>
    <p:sldId id="280" r:id="rId7"/>
    <p:sldId id="283" r:id="rId8"/>
    <p:sldId id="295" r:id="rId9"/>
    <p:sldId id="284" r:id="rId10"/>
    <p:sldId id="285" r:id="rId11"/>
    <p:sldId id="286" r:id="rId12"/>
    <p:sldId id="297" r:id="rId13"/>
    <p:sldId id="298" r:id="rId14"/>
    <p:sldId id="290" r:id="rId15"/>
    <p:sldId id="296" r:id="rId16"/>
    <p:sldId id="291" r:id="rId17"/>
    <p:sldId id="299" r:id="rId18"/>
    <p:sldId id="300" r:id="rId19"/>
    <p:sldId id="301" r:id="rId20"/>
    <p:sldId id="302" r:id="rId21"/>
    <p:sldId id="292" r:id="rId22"/>
    <p:sldId id="294" r:id="rId23"/>
  </p:sldIdLst>
  <p:sldSz cx="12192000" cy="6858000"/>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个人用户" initials="个" lastIdx="1" clrIdx="0"/>
  <p:cmAuthor id="2" name="Administrator" initials="A" lastIdx="2" clrIdx="1"/>
  <p:cmAuthor id="3" name="罗 世伟" initials="罗" lastIdx="5" clrIdx="2"/>
  <p:cmAuthor id="4" name="中华人民共和国交通运输部" initials="中"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CCFF"/>
    <a:srgbClr val="00FFFF"/>
    <a:srgbClr val="B2B2B2"/>
    <a:srgbClr val="202020"/>
    <a:srgbClr val="323232"/>
    <a:srgbClr val="CC3300"/>
    <a:srgbClr val="CC0000"/>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4" d="100"/>
          <a:sy n="74" d="100"/>
        </p:scale>
        <p:origin x="152" y="64"/>
      </p:cViewPr>
      <p:guideLst>
        <p:guide orient="horz" pos="210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528" cy="498120"/>
          </a:xfrm>
          <a:prstGeom prst="rect">
            <a:avLst/>
          </a:prstGeom>
        </p:spPr>
        <p:txBody>
          <a:bodyPr vert="horz" lIns="88203" tIns="44102" rIns="88203" bIns="44102" rtlCol="0"/>
          <a:lstStyle>
            <a:lvl1pPr algn="l">
              <a:defRPr sz="1200"/>
            </a:lvl1pPr>
          </a:lstStyle>
          <a:p>
            <a:endParaRPr lang="zh-CN" altLang="en-US"/>
          </a:p>
        </p:txBody>
      </p:sp>
      <p:sp>
        <p:nvSpPr>
          <p:cNvPr id="3" name="日期占位符 2"/>
          <p:cNvSpPr>
            <a:spLocks noGrp="1"/>
          </p:cNvSpPr>
          <p:nvPr>
            <p:ph type="dt" sz="quarter" idx="1"/>
          </p:nvPr>
        </p:nvSpPr>
        <p:spPr>
          <a:xfrm>
            <a:off x="3850271" y="0"/>
            <a:ext cx="2945528" cy="498120"/>
          </a:xfrm>
          <a:prstGeom prst="rect">
            <a:avLst/>
          </a:prstGeom>
        </p:spPr>
        <p:txBody>
          <a:bodyPr vert="horz" lIns="88203" tIns="44102" rIns="88203" bIns="44102"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429798"/>
            <a:ext cx="2945528" cy="498119"/>
          </a:xfrm>
          <a:prstGeom prst="rect">
            <a:avLst/>
          </a:prstGeom>
        </p:spPr>
        <p:txBody>
          <a:bodyPr vert="horz" lIns="88203" tIns="44102" rIns="88203" bIns="44102"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271" y="9429798"/>
            <a:ext cx="2945528" cy="498119"/>
          </a:xfrm>
          <a:prstGeom prst="rect">
            <a:avLst/>
          </a:prstGeom>
        </p:spPr>
        <p:txBody>
          <a:bodyPr vert="horz" lIns="88203" tIns="44102" rIns="88203" bIns="44102"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406" cy="497413"/>
          </a:xfrm>
          <a:prstGeom prst="rect">
            <a:avLst/>
          </a:prstGeom>
        </p:spPr>
        <p:txBody>
          <a:bodyPr vert="horz" lIns="88203" tIns="44102" rIns="88203" bIns="44102" rtlCol="0"/>
          <a:lstStyle>
            <a:lvl1pPr algn="l">
              <a:defRPr sz="1200"/>
            </a:lvl1pPr>
          </a:lstStyle>
          <a:p>
            <a:endParaRPr lang="zh-CN" altLang="en-US"/>
          </a:p>
        </p:txBody>
      </p:sp>
      <p:sp>
        <p:nvSpPr>
          <p:cNvPr id="3" name="日期占位符 2"/>
          <p:cNvSpPr>
            <a:spLocks noGrp="1"/>
          </p:cNvSpPr>
          <p:nvPr>
            <p:ph type="dt" idx="1"/>
          </p:nvPr>
        </p:nvSpPr>
        <p:spPr>
          <a:xfrm>
            <a:off x="3850750" y="0"/>
            <a:ext cx="2945405" cy="497413"/>
          </a:xfrm>
          <a:prstGeom prst="rect">
            <a:avLst/>
          </a:prstGeom>
        </p:spPr>
        <p:txBody>
          <a:bodyPr vert="horz" lIns="88203" tIns="44102" rIns="88203" bIns="44102"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88203" tIns="44102" rIns="88203" bIns="44102" rtlCol="0" anchor="ctr"/>
          <a:lstStyle/>
          <a:p>
            <a:endParaRPr lang="zh-CN" altLang="en-US"/>
          </a:p>
        </p:txBody>
      </p:sp>
      <p:sp>
        <p:nvSpPr>
          <p:cNvPr id="5" name="备注占位符 4"/>
          <p:cNvSpPr>
            <a:spLocks noGrp="1"/>
          </p:cNvSpPr>
          <p:nvPr>
            <p:ph type="body" sz="quarter" idx="3"/>
          </p:nvPr>
        </p:nvSpPr>
        <p:spPr>
          <a:xfrm>
            <a:off x="680527" y="4778546"/>
            <a:ext cx="5438140" cy="3908459"/>
          </a:xfrm>
          <a:prstGeom prst="rect">
            <a:avLst/>
          </a:prstGeom>
        </p:spPr>
        <p:txBody>
          <a:bodyPr vert="horz" lIns="88203" tIns="44102" rIns="88203" bIns="44102"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9430813"/>
            <a:ext cx="2945406" cy="497413"/>
          </a:xfrm>
          <a:prstGeom prst="rect">
            <a:avLst/>
          </a:prstGeom>
        </p:spPr>
        <p:txBody>
          <a:bodyPr vert="horz" lIns="88203" tIns="44102" rIns="88203" bIns="44102"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750" y="9430813"/>
            <a:ext cx="2945405" cy="497413"/>
          </a:xfrm>
          <a:prstGeom prst="rect">
            <a:avLst/>
          </a:prstGeom>
        </p:spPr>
        <p:txBody>
          <a:bodyPr vert="horz" lIns="88203" tIns="44102" rIns="88203" bIns="44102"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1.png"/><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E9213A21-B257-4CF8-BB9D-CDEE0A76C89A}" type="datetime1">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组1拷贝11"/>
          <p:cNvPicPr>
            <a:picLocks noChangeAspect="1"/>
          </p:cNvPicPr>
          <p:nvPr userDrawn="1"/>
        </p:nvPicPr>
        <p:blipFill>
          <a:blip r:embed="rId7">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6590CDDF-444C-44E3-A658-9DF543CCC847}"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2" name="图片 1" descr="组1拷贝11"/>
          <p:cNvPicPr>
            <a:picLocks noChangeAspect="1"/>
          </p:cNvPicPr>
          <p:nvPr userDrawn="1"/>
        </p:nvPicPr>
        <p:blipFill>
          <a:blip r:embed="rId6">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B158E216-B51D-4AC7-A98D-38459B90C563}"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pic>
        <p:nvPicPr>
          <p:cNvPr id="6" name="图片 5" descr="组1拷贝11"/>
          <p:cNvPicPr>
            <a:picLocks noChangeAspect="1"/>
          </p:cNvPicPr>
          <p:nvPr userDrawn="1"/>
        </p:nvPicPr>
        <p:blipFill>
          <a:blip r:embed="rId7">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A8471D50-F315-4B37-9E3E-6F555F20D539}"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组1拷贝11"/>
          <p:cNvPicPr>
            <a:picLocks noChangeAspect="1"/>
          </p:cNvPicPr>
          <p:nvPr userDrawn="1"/>
        </p:nvPicPr>
        <p:blipFill>
          <a:blip r:embed="rId7">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D9A813-5C9C-40D0-B3AC-C7016DA7C09A}"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组1拷贝11"/>
          <p:cNvPicPr>
            <a:picLocks noChangeAspect="1"/>
          </p:cNvPicPr>
          <p:nvPr userDrawn="1"/>
        </p:nvPicPr>
        <p:blipFill>
          <a:blip r:embed="rId7">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383D1B1F-5EF5-4634-B91B-4D1A1C1686E2}" type="datetime1">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组1拷贝11"/>
          <p:cNvPicPr>
            <a:picLocks noChangeAspect="1"/>
          </p:cNvPicPr>
          <p:nvPr userDrawn="1"/>
        </p:nvPicPr>
        <p:blipFill>
          <a:blip r:embed="rId8">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CF9F6204-2405-422C-BD58-57082F8DDF3B}" type="datetime1">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组1拷贝11"/>
          <p:cNvPicPr>
            <a:picLocks noChangeAspect="1"/>
          </p:cNvPicPr>
          <p:nvPr userDrawn="1"/>
        </p:nvPicPr>
        <p:blipFill>
          <a:blip r:embed="rId10">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A7D5A661-7531-4530-B690-917B6E42CB67}" type="datetime1">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图片 5" descr="组1拷贝11"/>
          <p:cNvPicPr>
            <a:picLocks noChangeAspect="1"/>
          </p:cNvPicPr>
          <p:nvPr userDrawn="1"/>
        </p:nvPicPr>
        <p:blipFill>
          <a:blip r:embed="rId6">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9CD583F6-D519-481B-8E4F-507DE4CD50DB}" type="datetime1">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5" name="图片 4" descr="组1拷贝11"/>
          <p:cNvPicPr>
            <a:picLocks noChangeAspect="1"/>
          </p:cNvPicPr>
          <p:nvPr userDrawn="1"/>
        </p:nvPicPr>
        <p:blipFill>
          <a:blip r:embed="rId5">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5BAB2A81-DB75-44F9-BA01-FD4D743CAD85}" type="datetime1">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pic>
        <p:nvPicPr>
          <p:cNvPr id="2" name="图片 1" descr="组1拷贝11"/>
          <p:cNvPicPr>
            <a:picLocks noChangeAspect="1"/>
          </p:cNvPicPr>
          <p:nvPr userDrawn="1"/>
        </p:nvPicPr>
        <p:blipFill>
          <a:blip r:embed="rId8">
            <a:alphaModFix amt="60000"/>
          </a:blip>
          <a:stretch>
            <a:fillRect/>
          </a:stretch>
        </p:blipFill>
        <p:spPr>
          <a:xfrm>
            <a:off x="1270" y="10795"/>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6BE08885-931E-4137-BA95-2B3CAF55F1C2}"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组1拷贝11"/>
          <p:cNvPicPr>
            <a:picLocks noChangeAspect="1"/>
          </p:cNvPicPr>
          <p:nvPr userDrawn="1"/>
        </p:nvPicPr>
        <p:blipFill>
          <a:blip r:embed="rId7">
            <a:alphaModFix amt="60000"/>
          </a:blip>
          <a:stretch>
            <a:fillRect/>
          </a:stretch>
        </p:blipFill>
        <p:spPr>
          <a:xfrm>
            <a:off x="1270" y="10795"/>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84B8F458-E732-41A1-BA2B-C54F3AE66CB0}" type="datetime1">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715" y="1673225"/>
            <a:ext cx="12186285" cy="2306955"/>
          </a:xfrm>
          <a:prstGeom prst="rect">
            <a:avLst/>
          </a:prstGeom>
          <a:solidFill>
            <a:schemeClr val="accent1">
              <a:lumMod val="20000"/>
              <a:lumOff val="80000"/>
            </a:schemeClr>
          </a:solidFill>
        </p:spPr>
        <p:txBody>
          <a:bodyPr wrap="square" rtlCol="0" anchor="t">
            <a:spAutoFit/>
          </a:bodyPr>
          <a:lstStyle/>
          <a:p>
            <a:pPr indent="381635" algn="ctr" fontAlgn="auto">
              <a:lnSpc>
                <a:spcPct val="150000"/>
              </a:lnSpc>
            </a:pPr>
            <a:r>
              <a:rPr lang="zh-CN" altLang="en-US" sz="4800" b="1" dirty="0">
                <a:solidFill>
                  <a:srgbClr val="000000"/>
                </a:solidFill>
                <a:latin typeface="方正小标宋_GBK" panose="03000509000000000000" pitchFamily="65" charset="-122"/>
                <a:ea typeface="方正小标宋_GBK" panose="03000509000000000000" pitchFamily="65" charset="-122"/>
                <a:cs typeface="宋体" panose="02010600030101010101" pitchFamily="2" charset="-122"/>
                <a:sym typeface="+mn-ea"/>
              </a:rPr>
              <a:t>汛期暑期港口航道领域重大风险隐患</a:t>
            </a:r>
            <a:endParaRPr lang="zh-CN" altLang="en-US" sz="4800" b="1" dirty="0">
              <a:solidFill>
                <a:srgbClr val="000000"/>
              </a:solidFill>
              <a:latin typeface="方正小标宋_GBK" panose="03000509000000000000" pitchFamily="65" charset="-122"/>
              <a:ea typeface="方正小标宋_GBK" panose="03000509000000000000" pitchFamily="65" charset="-122"/>
              <a:cs typeface="宋体" panose="02010600030101010101" pitchFamily="2" charset="-122"/>
              <a:sym typeface="+mn-ea"/>
            </a:endParaRPr>
          </a:p>
          <a:p>
            <a:pPr indent="381635" algn="ctr" fontAlgn="auto">
              <a:lnSpc>
                <a:spcPct val="150000"/>
              </a:lnSpc>
            </a:pPr>
            <a:r>
              <a:rPr lang="zh-CN" altLang="en-US" sz="4800" b="1" dirty="0">
                <a:solidFill>
                  <a:srgbClr val="000000"/>
                </a:solidFill>
                <a:latin typeface="方正小标宋_GBK" panose="03000509000000000000" pitchFamily="65" charset="-122"/>
                <a:ea typeface="方正小标宋_GBK" panose="03000509000000000000" pitchFamily="65" charset="-122"/>
                <a:cs typeface="宋体" panose="02010600030101010101" pitchFamily="2" charset="-122"/>
                <a:sym typeface="+mn-ea"/>
              </a:rPr>
              <a:t>自查排查指南宣贯提纲</a:t>
            </a:r>
            <a:endParaRPr lang="zh-CN" altLang="en-US" sz="4800" b="1" dirty="0">
              <a:solidFill>
                <a:srgbClr val="000000"/>
              </a:solidFill>
              <a:latin typeface="方正小标宋_GBK" panose="03000509000000000000" pitchFamily="65" charset="-122"/>
              <a:ea typeface="方正小标宋_GBK" panose="03000509000000000000" pitchFamily="65" charset="-122"/>
              <a:cs typeface="宋体" panose="02010600030101010101" pitchFamily="2" charset="-122"/>
              <a:sym typeface="+mn-ea"/>
            </a:endParaRPr>
          </a:p>
        </p:txBody>
      </p:sp>
      <p:sp>
        <p:nvSpPr>
          <p:cNvPr id="5" name="文本框 4"/>
          <p:cNvSpPr txBox="1"/>
          <p:nvPr/>
        </p:nvSpPr>
        <p:spPr>
          <a:xfrm>
            <a:off x="3556000" y="4632874"/>
            <a:ext cx="5080000" cy="645160"/>
          </a:xfrm>
          <a:prstGeom prst="rect">
            <a:avLst/>
          </a:prstGeom>
          <a:noFill/>
          <a:ln w="9525">
            <a:noFill/>
          </a:ln>
        </p:spPr>
        <p:txBody>
          <a:bodyPr>
            <a:spAutoFit/>
          </a:bodyPr>
          <a:lstStyle/>
          <a:p>
            <a:pPr algn="ctr"/>
            <a:r>
              <a:rPr lang="en-US" altLang="zh-CN" sz="3600" b="1" dirty="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rPr>
              <a:t>2025</a:t>
            </a:r>
            <a:r>
              <a:rPr lang="zh-CN" altLang="en-US" sz="3600" b="1" dirty="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rPr>
              <a:t>年</a:t>
            </a:r>
            <a:r>
              <a:rPr lang="en-US" altLang="zh-CN" sz="3600" b="1" dirty="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rPr>
              <a:t>3</a:t>
            </a:r>
            <a:r>
              <a:rPr lang="zh-CN" altLang="en-US" sz="3600" b="1" dirty="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rPr>
              <a:t>月</a:t>
            </a:r>
            <a:r>
              <a:rPr lang="en-US" altLang="zh-CN" sz="3600" b="1" dirty="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rPr>
              <a:t>25</a:t>
            </a:r>
            <a:r>
              <a:rPr lang="zh-CN" altLang="en-US" sz="3600" b="1" dirty="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rPr>
              <a:t>日</a:t>
            </a:r>
            <a:endParaRPr lang="zh-CN" altLang="en-US" sz="3600" b="1" dirty="0">
              <a:solidFill>
                <a:srgbClr val="000000"/>
              </a:solidFill>
              <a:latin typeface="方正小标宋_GBK" panose="03000509000000000000" pitchFamily="65" charset="-122"/>
              <a:ea typeface="方正小标宋_GBK" panose="03000509000000000000" pitchFamily="65" charset="-122"/>
              <a:cs typeface="方正小标宋_GBK" panose="03000509000000000000" pitchFamily="65" charset="-122"/>
            </a:endParaRPr>
          </a:p>
        </p:txBody>
      </p:sp>
      <p:sp>
        <p:nvSpPr>
          <p:cNvPr id="8" name="矩形 7"/>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95612"/>
            <a:ext cx="10599897" cy="121218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5</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：航道、通航建筑物航标异位或建筑结构受损的风险</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防控措施：</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（二）航道领域汛期暑期安全风险隐患</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787121" y="2451109"/>
            <a:ext cx="10702916" cy="3375283"/>
          </a:xfrm>
          <a:prstGeom prst="rect">
            <a:avLst/>
          </a:prstGeom>
        </p:spPr>
        <p:txBody>
          <a:bodyPr wrap="square">
            <a:spAutoFit/>
          </a:bodyPr>
          <a:lstStyle/>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1.</a:t>
            </a:r>
            <a:r>
              <a:rPr lang="zh-CN" altLang="en-US" sz="2000" dirty="0">
                <a:latin typeface="Times New Roman" panose="02020603050405020304" charset="0"/>
                <a:ea typeface="仿宋_GB2312" panose="02010609030101010101" charset="-122"/>
                <a:cs typeface="Times New Roman" panose="02020603050405020304" charset="0"/>
              </a:rPr>
              <a:t> 航道养护单位及通航建筑物运行单位按照</a:t>
            </a:r>
            <a:r>
              <a:rPr lang="en-US" altLang="zh-CN" sz="2000" dirty="0">
                <a:latin typeface="Times New Roman" panose="02020603050405020304" charset="0"/>
                <a:ea typeface="仿宋_GB2312" panose="02010609030101010101" charset="-122"/>
                <a:cs typeface="Times New Roman" panose="02020603050405020304" charset="0"/>
              </a:rPr>
              <a:t>《</a:t>
            </a:r>
            <a:r>
              <a:rPr lang="zh-CN" altLang="en-US" sz="2000" dirty="0">
                <a:latin typeface="Times New Roman" panose="02020603050405020304" charset="0"/>
                <a:ea typeface="仿宋_GB2312" panose="02010609030101010101" charset="-122"/>
                <a:cs typeface="Times New Roman" panose="02020603050405020304" charset="0"/>
              </a:rPr>
              <a:t>航道、通航建筑物及航运枢纽大坝运行安全风险辨识评估管控指南（试行）</a:t>
            </a:r>
            <a:r>
              <a:rPr lang="en-US" altLang="zh-CN" sz="2000" dirty="0">
                <a:latin typeface="Times New Roman" panose="02020603050405020304" charset="0"/>
                <a:ea typeface="仿宋_GB2312" panose="02010609030101010101" charset="-122"/>
                <a:cs typeface="Times New Roman" panose="02020603050405020304" charset="0"/>
              </a:rPr>
              <a:t>》</a:t>
            </a:r>
            <a:r>
              <a:rPr lang="zh-CN" altLang="en-US" sz="2000" dirty="0">
                <a:latin typeface="Times New Roman" panose="02020603050405020304" charset="0"/>
                <a:ea typeface="仿宋_GB2312" panose="02010609030101010101" charset="-122"/>
                <a:cs typeface="Times New Roman" panose="02020603050405020304" charset="0"/>
              </a:rPr>
              <a:t>等要求，具体针对航道、通航建筑物因汛期水位上涨导致航标异位或建筑结构受损风险</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开展风险辨识</a:t>
            </a:r>
            <a:r>
              <a:rPr lang="zh-CN" altLang="en-US" sz="2000" dirty="0">
                <a:latin typeface="Times New Roman" panose="02020603050405020304" charset="0"/>
                <a:ea typeface="仿宋_GB2312" panose="02010609030101010101" charset="-122"/>
                <a:cs typeface="Times New Roman" panose="02020603050405020304" charset="0"/>
              </a:rPr>
              <a:t>，制定具体的管控措施，落实管控责任；跟踪监测汛期风险变化，及时</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评估改进风险管控措施</a:t>
            </a:r>
            <a:r>
              <a:rPr lang="zh-CN" altLang="en-US" sz="2000" dirty="0">
                <a:latin typeface="Times New Roman" panose="02020603050405020304" charset="0"/>
                <a:ea typeface="仿宋_GB2312" panose="02010609030101010101" charset="-122"/>
                <a:cs typeface="Times New Roman" panose="02020603050405020304" charset="0"/>
              </a:rPr>
              <a:t>。</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2.</a:t>
            </a:r>
            <a:r>
              <a:rPr lang="zh-CN" altLang="en-US" sz="2000" dirty="0">
                <a:latin typeface="Times New Roman" panose="02020603050405020304" charset="0"/>
                <a:ea typeface="仿宋_GB2312" panose="02010609030101010101" charset="-122"/>
                <a:cs typeface="Times New Roman" panose="02020603050405020304" charset="0"/>
              </a:rPr>
              <a:t>航道养护单位及通航建筑物运行单位按照</a:t>
            </a:r>
            <a:r>
              <a:rPr lang="en-US" altLang="zh-CN" sz="2000" dirty="0">
                <a:latin typeface="Times New Roman" panose="02020603050405020304" charset="0"/>
                <a:ea typeface="仿宋_GB2312" panose="02010609030101010101" charset="-122"/>
                <a:cs typeface="Times New Roman" panose="02020603050405020304" charset="0"/>
              </a:rPr>
              <a:t>《</a:t>
            </a:r>
            <a:r>
              <a:rPr lang="zh-CN" altLang="en-US" sz="2000" dirty="0">
                <a:latin typeface="Times New Roman" panose="02020603050405020304" charset="0"/>
                <a:ea typeface="仿宋_GB2312" panose="02010609030101010101" charset="-122"/>
                <a:cs typeface="Times New Roman" panose="02020603050405020304" charset="0"/>
              </a:rPr>
              <a:t>港口航道领域防汛防台风安全生产风险隐患排查指南（试行）</a:t>
            </a:r>
            <a:r>
              <a:rPr lang="en-US" altLang="zh-CN" sz="2000" dirty="0">
                <a:latin typeface="Times New Roman" panose="02020603050405020304" charset="0"/>
                <a:ea typeface="仿宋_GB2312" panose="02010609030101010101" charset="-122"/>
                <a:cs typeface="Times New Roman" panose="02020603050405020304" charset="0"/>
              </a:rPr>
              <a:t>》</a:t>
            </a:r>
            <a:r>
              <a:rPr lang="zh-CN" altLang="en-US" sz="2000" dirty="0">
                <a:latin typeface="Times New Roman" panose="02020603050405020304" charset="0"/>
                <a:ea typeface="仿宋_GB2312" panose="02010609030101010101" charset="-122"/>
                <a:cs typeface="Times New Roman" panose="02020603050405020304" charset="0"/>
              </a:rPr>
              <a:t>等要求开</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展风险隐患排查</a:t>
            </a:r>
            <a:r>
              <a:rPr lang="zh-CN" altLang="en-US" sz="2000" dirty="0">
                <a:latin typeface="Times New Roman" panose="02020603050405020304" charset="0"/>
                <a:ea typeface="仿宋_GB2312" panose="02010609030101010101" charset="-122"/>
                <a:cs typeface="Times New Roman" panose="02020603050405020304" charset="0"/>
              </a:rPr>
              <a:t>，并及时整改。</a:t>
            </a:r>
            <a:endParaRPr lang="en-US" altLang="zh-CN"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3.</a:t>
            </a:r>
            <a:r>
              <a:rPr lang="zh-CN" altLang="en-US" sz="2000" dirty="0">
                <a:latin typeface="Times New Roman" panose="02020603050405020304" charset="0"/>
                <a:ea typeface="仿宋_GB2312" panose="02010609030101010101" charset="-122"/>
                <a:cs typeface="Times New Roman" panose="02020603050405020304" charset="0"/>
              </a:rPr>
              <a:t>航道养护单位加强</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汛期航道巡查</a:t>
            </a:r>
            <a:r>
              <a:rPr lang="zh-CN" altLang="en-US" sz="2000" dirty="0">
                <a:latin typeface="Times New Roman" panose="02020603050405020304" charset="0"/>
                <a:ea typeface="仿宋_GB2312" panose="02010609030101010101" charset="-122"/>
                <a:cs typeface="Times New Roman" panose="02020603050405020304" charset="0"/>
              </a:rPr>
              <a:t>，按标准维护航道水深、配置航标等导助航设施，并</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及时公布航道信息。</a:t>
            </a:r>
            <a:endParaRPr lang="zh-CN" altLang="en-US" sz="2000" dirty="0">
              <a:solidFill>
                <a:srgbClr val="FF0000"/>
              </a:solidFill>
              <a:latin typeface="Times New Roman" panose="02020603050405020304" charset="0"/>
              <a:ea typeface="仿宋_GB2312" panose="02010609030101010101" charset="-122"/>
              <a:cs typeface="Times New Roman" panose="02020603050405020304" charset="0"/>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95612"/>
            <a:ext cx="10599897" cy="69151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（二）航道领域汛期暑期安全风险隐患</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831570" y="2357129"/>
            <a:ext cx="10527425" cy="2144177"/>
          </a:xfrm>
          <a:prstGeom prst="rect">
            <a:avLst/>
          </a:prstGeom>
        </p:spPr>
        <p:txBody>
          <a:bodyPr wrap="square">
            <a:spAutoFit/>
          </a:bodyPr>
          <a:lstStyle/>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4.</a:t>
            </a:r>
            <a:r>
              <a:rPr lang="zh-CN" altLang="en-US" sz="2000" dirty="0">
                <a:latin typeface="Times New Roman" panose="02020603050405020304" charset="0"/>
                <a:ea typeface="仿宋_GB2312" panose="02010609030101010101" charset="-122"/>
                <a:cs typeface="Times New Roman" panose="02020603050405020304" charset="0"/>
              </a:rPr>
              <a:t>通航建筑物运行单位加强对通航建筑物水工结构、闸阀门等关键设备设施的养护和安全巡检，及时排查故障，保证其处于良好状态。</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5.</a:t>
            </a:r>
            <a:r>
              <a:rPr lang="zh-CN" altLang="en-US" sz="2000" dirty="0">
                <a:latin typeface="Times New Roman" panose="02020603050405020304" charset="0"/>
                <a:ea typeface="仿宋_GB2312" panose="02010609030101010101" charset="-122"/>
                <a:cs typeface="Times New Roman" panose="02020603050405020304" charset="0"/>
              </a:rPr>
              <a:t>航道养护单位及通航建筑物运行单位制定完善台风、洪水等自然灾害应急预案和预警机制，加强运行监测、值班值守，及时跟踪气象、水文、地质灾害信息，按要求及时报告安全应急信息。</a:t>
            </a:r>
            <a:endParaRPr lang="zh-CN" altLang="en-US" sz="2000" dirty="0">
              <a:latin typeface="Times New Roman" panose="02020603050405020304" charset="0"/>
              <a:ea typeface="仿宋_GB2312" panose="02010609030101010101" charset="-122"/>
              <a:cs typeface="Times New Roman" panose="02020603050405020304" charset="0"/>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
        <p:nvSpPr>
          <p:cNvPr id="9" name="文本框 8"/>
          <p:cNvSpPr txBox="1"/>
          <p:nvPr/>
        </p:nvSpPr>
        <p:spPr>
          <a:xfrm>
            <a:off x="279400" y="4453358"/>
            <a:ext cx="11784965" cy="155689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构成突出问题的情形：</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1.</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航标异位、航道水深不足导致船舶发生搁浅的风险增加。</a:t>
            </a:r>
            <a:endPar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      2.</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通航建筑物结构受损未及时修复可能导致结构失稳，存在运行安全风险。</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307340" y="1381409"/>
            <a:ext cx="11577320" cy="172529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algn="just">
              <a:lnSpc>
                <a:spcPct val="140000"/>
              </a:lnSpc>
            </a:pPr>
            <a:r>
              <a:rPr lang="zh-CN" altLang="en-US" sz="2400" b="1" dirty="0">
                <a:latin typeface="Times New Roman" panose="02020603050405020304" charset="0"/>
                <a:ea typeface="仿宋_GB2312" panose="02010609030101010101" charset="-122"/>
                <a:cs typeface="Times New Roman" panose="02020603050405020304" charset="0"/>
                <a:sym typeface="+mn-ea"/>
              </a:rPr>
              <a:t>    </a:t>
            </a:r>
            <a:r>
              <a:rPr lang="zh-CN" altLang="en-US" sz="2400" dirty="0">
                <a:latin typeface="Times New Roman" panose="02020603050405020304" charset="0"/>
                <a:ea typeface="仿宋_GB2312" panose="02010609030101010101" charset="-122"/>
                <a:cs typeface="Times New Roman" panose="02020603050405020304" charset="0"/>
                <a:sym typeface="+mn-ea"/>
              </a:rPr>
              <a:t> 主要检查专项治理行动</a:t>
            </a:r>
            <a:r>
              <a:rPr lang="en-US" altLang="zh-CN" sz="2400" dirty="0">
                <a:solidFill>
                  <a:srgbClr val="FF0000"/>
                </a:solidFill>
                <a:latin typeface="Times New Roman" panose="02020603050405020304" charset="0"/>
                <a:ea typeface="仿宋_GB2312" panose="02010609030101010101" charset="-122"/>
                <a:cs typeface="Times New Roman" panose="02020603050405020304" charset="0"/>
                <a:sym typeface="+mn-ea"/>
              </a:rPr>
              <a:t>3~4</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月份工作落实</a:t>
            </a:r>
            <a:r>
              <a:rPr lang="zh-CN" altLang="en-US" sz="2400" dirty="0">
                <a:latin typeface="Times New Roman" panose="02020603050405020304" charset="0"/>
                <a:ea typeface="仿宋_GB2312" panose="02010609030101010101" charset="-122"/>
                <a:cs typeface="Times New Roman" panose="02020603050405020304" charset="0"/>
                <a:sym typeface="+mn-ea"/>
              </a:rPr>
              <a:t>情况、全面评估安全风险、港口企业危险货物储罐建立完善</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“一罐一档”</a:t>
            </a:r>
            <a:r>
              <a:rPr lang="zh-CN" altLang="en-US" sz="2400" dirty="0">
                <a:latin typeface="Times New Roman" panose="02020603050405020304" charset="0"/>
                <a:ea typeface="仿宋_GB2312" panose="02010609030101010101" charset="-122"/>
                <a:cs typeface="Times New Roman" panose="02020603050405020304" charset="0"/>
                <a:sym typeface="+mn-ea"/>
              </a:rPr>
              <a:t>情况、重大危险源的危险货物储罐</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“四个系统”</a:t>
            </a:r>
            <a:r>
              <a:rPr lang="zh-CN" altLang="en-US" sz="2400" dirty="0">
                <a:latin typeface="Times New Roman" panose="02020603050405020304" charset="0"/>
                <a:ea typeface="仿宋_GB2312" panose="02010609030101010101" charset="-122"/>
                <a:cs typeface="Times New Roman" panose="02020603050405020304" charset="0"/>
                <a:sym typeface="+mn-ea"/>
              </a:rPr>
              <a:t>有效使用情况和建设使用计划，包括以下</a:t>
            </a:r>
            <a:r>
              <a:rPr lang="en-US" altLang="zh-CN" sz="2400" dirty="0">
                <a:latin typeface="Times New Roman" panose="02020603050405020304" charset="0"/>
                <a:ea typeface="仿宋_GB2312" panose="02010609030101010101" charset="-122"/>
                <a:cs typeface="Times New Roman" panose="02020603050405020304" charset="0"/>
                <a:sym typeface="+mn-ea"/>
              </a:rPr>
              <a:t>3</a:t>
            </a:r>
            <a:r>
              <a:rPr lang="zh-CN" altLang="en-US" sz="2400" dirty="0">
                <a:latin typeface="Times New Roman" panose="02020603050405020304" charset="0"/>
                <a:ea typeface="仿宋_GB2312" panose="02010609030101010101" charset="-122"/>
                <a:cs typeface="Times New Roman" panose="02020603050405020304" charset="0"/>
                <a:sym typeface="+mn-ea"/>
              </a:rPr>
              <a:t>项重点任务：</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（三）港口企业危险货物储罐本质安全提升行动重点任务</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787120" y="2410469"/>
            <a:ext cx="11297565" cy="460191"/>
          </a:xfrm>
          <a:prstGeom prst="rect">
            <a:avLst/>
          </a:prstGeom>
        </p:spPr>
        <p:txBody>
          <a:bodyPr wrap="square">
            <a:spAutoFit/>
          </a:bodyPr>
          <a:lstStyle/>
          <a:p>
            <a:pPr algn="just">
              <a:lnSpc>
                <a:spcPts val="3200"/>
              </a:lnSpc>
              <a:tabLst>
                <a:tab pos="4686300" algn="l"/>
              </a:tabLst>
            </a:pPr>
            <a:endParaRPr lang="zh-CN" altLang="en-US" sz="2000" dirty="0">
              <a:latin typeface="Times New Roman" panose="02020603050405020304" charset="0"/>
              <a:ea typeface="仿宋_GB2312" panose="02010609030101010101" charset="-122"/>
              <a:cs typeface="Times New Roman" panose="02020603050405020304" charset="0"/>
            </a:endParaRPr>
          </a:p>
        </p:txBody>
      </p:sp>
      <p:sp>
        <p:nvSpPr>
          <p:cNvPr id="7" name="文本框 6"/>
          <p:cNvSpPr txBox="1"/>
          <p:nvPr/>
        </p:nvSpPr>
        <p:spPr>
          <a:xfrm>
            <a:off x="543419" y="3030559"/>
            <a:ext cx="11784965" cy="1668400"/>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1</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：全面部署专项治理行动情况</a:t>
            </a:r>
            <a:endParaRPr lang="en-US" altLang="zh-CN" sz="2400" b="1" dirty="0">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2</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：全面评估港口企业危险货物储罐安全风险情况</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3 </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：港口企业危险货物储罐实施“一罐一档”情况</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95612"/>
            <a:ext cx="11577320" cy="1682750"/>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1</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：全面部署专项治理行动情况</a:t>
            </a:r>
            <a:endPar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任务内容：</a:t>
            </a:r>
            <a:r>
              <a:rPr lang="zh-CN" altLang="en-US" sz="2200" dirty="0">
                <a:solidFill>
                  <a:srgbClr val="FF0000"/>
                </a:solidFill>
                <a:latin typeface="Times New Roman" panose="02020603050405020304" charset="0"/>
                <a:ea typeface="仿宋_GB2312" panose="02010609030101010101" charset="-122"/>
                <a:cs typeface="Times New Roman" panose="02020603050405020304" charset="0"/>
              </a:rPr>
              <a:t>地方各级交通运输管理部门</a:t>
            </a:r>
            <a:r>
              <a:rPr lang="zh-CN" altLang="en-US" sz="2200" dirty="0">
                <a:latin typeface="Times New Roman" panose="02020603050405020304" charset="0"/>
                <a:ea typeface="仿宋_GB2312" panose="02010609030101010101" charset="-122"/>
                <a:cs typeface="Times New Roman" panose="02020603050405020304" charset="0"/>
              </a:rPr>
              <a:t>要按照行动方案工作要求，</a:t>
            </a:r>
            <a:r>
              <a:rPr lang="zh-CN" altLang="en-US" sz="2200" dirty="0">
                <a:solidFill>
                  <a:srgbClr val="FF0000"/>
                </a:solidFill>
                <a:latin typeface="Times New Roman" panose="02020603050405020304" charset="0"/>
                <a:ea typeface="仿宋_GB2312" panose="02010609030101010101" charset="-122"/>
                <a:cs typeface="Times New Roman" panose="02020603050405020304" charset="0"/>
              </a:rPr>
              <a:t>加强宣贯部署</a:t>
            </a:r>
            <a:r>
              <a:rPr lang="zh-CN" altLang="en-US" sz="2200" dirty="0">
                <a:latin typeface="Times New Roman" panose="02020603050405020304" charset="0"/>
                <a:ea typeface="仿宋_GB2312" panose="02010609030101010101" charset="-122"/>
                <a:cs typeface="Times New Roman" panose="02020603050405020304" charset="0"/>
              </a:rPr>
              <a:t>，细化任务分工、明确岗位责任，</a:t>
            </a:r>
            <a:r>
              <a:rPr lang="zh-CN" altLang="en-US" sz="2200" dirty="0">
                <a:solidFill>
                  <a:srgbClr val="FF0000"/>
                </a:solidFill>
                <a:latin typeface="Times New Roman" panose="02020603050405020304" charset="0"/>
                <a:ea typeface="仿宋_GB2312" panose="02010609030101010101" charset="-122"/>
                <a:cs typeface="Times New Roman" panose="02020603050405020304" charset="0"/>
              </a:rPr>
              <a:t>建立任务台账和工作时间表</a:t>
            </a:r>
            <a:r>
              <a:rPr lang="zh-CN" altLang="en-US" sz="2200" dirty="0">
                <a:latin typeface="Times New Roman" panose="02020603050405020304" charset="0"/>
                <a:ea typeface="仿宋_GB2312" panose="02010609030101010101" charset="-122"/>
                <a:cs typeface="Times New Roman" panose="02020603050405020304" charset="0"/>
              </a:rPr>
              <a:t>。</a:t>
            </a:r>
            <a:endParaRPr lang="zh-CN" altLang="en-US" sz="2200" dirty="0">
              <a:latin typeface="Times New Roman" panose="02020603050405020304" charset="0"/>
              <a:ea typeface="仿宋_GB2312" panose="02010609030101010101" charset="-122"/>
              <a:cs typeface="Times New Roman" panose="02020603050405020304" charset="0"/>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（三）港口企业危险货物储罐本质安全提升行动重点任务</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787120" y="2410469"/>
            <a:ext cx="11297565" cy="460191"/>
          </a:xfrm>
          <a:prstGeom prst="rect">
            <a:avLst/>
          </a:prstGeom>
        </p:spPr>
        <p:txBody>
          <a:bodyPr wrap="square">
            <a:spAutoFit/>
          </a:bodyPr>
          <a:lstStyle/>
          <a:p>
            <a:pPr algn="just">
              <a:lnSpc>
                <a:spcPts val="3200"/>
              </a:lnSpc>
              <a:tabLst>
                <a:tab pos="4686300" algn="l"/>
              </a:tabLst>
            </a:pPr>
            <a:endParaRPr lang="zh-CN" altLang="en-US" sz="2000" dirty="0">
              <a:latin typeface="Times New Roman" panose="02020603050405020304" charset="0"/>
              <a:ea typeface="仿宋_GB2312" panose="02010609030101010101" charset="-122"/>
              <a:cs typeface="Times New Roman" panose="02020603050405020304" charset="0"/>
            </a:endParaRPr>
          </a:p>
        </p:txBody>
      </p:sp>
      <p:sp>
        <p:nvSpPr>
          <p:cNvPr id="7" name="文本框 6"/>
          <p:cNvSpPr txBox="1"/>
          <p:nvPr/>
        </p:nvSpPr>
        <p:spPr>
          <a:xfrm>
            <a:off x="273050" y="2662172"/>
            <a:ext cx="11784965" cy="4073802"/>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2</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：全面评估港口企业危险货物储罐安全风险情况</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任务内容：</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35000"/>
              </a:lnSpc>
            </a:pP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1.</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港口企业</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针对危险货物储罐作业安全风险，</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开展风险评估</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，综合评定安全风险等级，绘制“红橙</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35000"/>
              </a:lnSpc>
            </a:pP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黄蓝”风险分布图，</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落实风险分级管控措施</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；对照</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储罐安全风险管控措施检查表</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排查风险，</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建 </a:t>
            </a:r>
            <a:endParaRPr lang="en-US" altLang="zh-CN" sz="2000" dirty="0">
              <a:solidFill>
                <a:srgbClr val="FF0000"/>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35000"/>
              </a:lnSpc>
            </a:pPr>
            <a:r>
              <a:rPr lang="en-US" altLang="zh-CN" sz="2000" dirty="0">
                <a:solidFill>
                  <a:srgbClr val="FF0000"/>
                </a:solidFill>
                <a:latin typeface="Times New Roman" panose="02020603050405020304" charset="0"/>
                <a:ea typeface="仿宋_GB2312" panose="02010609030101010101" charset="-122"/>
                <a:cs typeface="Times New Roman" panose="02020603050405020304" charset="0"/>
                <a:sym typeface="+mn-ea"/>
              </a:rPr>
              <a:t>      </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立问题清单、整改措施清单</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，实行销号式闭环管理。</a:t>
            </a:r>
            <a:endPar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35000"/>
              </a:lnSpc>
            </a:pP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     2.</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企业主要负责人每个月带队开展</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1</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次重大风险隐患排查</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整治情况检查</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，根据风险隐患排查整治情况</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35000"/>
              </a:lnSpc>
            </a:pP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更新问题清单，并</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将治理情况向从业人员通报</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35000"/>
              </a:lnSpc>
            </a:pP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     3.</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sym typeface="+mn-ea"/>
              </a:rPr>
              <a:t>港口所在地交通运输管理部门开展港口储罐区集中区域安全风险评估</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，检查风险管控措施落实情   </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35000"/>
              </a:lnSpc>
            </a:pP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况，防范化解区域系统性重大风险。</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95612"/>
            <a:ext cx="11485880" cy="3620770"/>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3</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：港口企业危险货物储罐实施“一罐一档”情况</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任务内容：</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a:lnSpc>
                <a:spcPct val="140000"/>
              </a:lnSpc>
            </a:pP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en-US" altLang="zh-CN" sz="2200" b="1"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en-US" altLang="zh-CN" sz="2200" dirty="0">
                <a:solidFill>
                  <a:schemeClr val="tx1"/>
                </a:solidFill>
                <a:latin typeface="Times New Roman" panose="02020603050405020304" charset="0"/>
                <a:ea typeface="仿宋_GB2312" panose="02010609030101010101" charset="-122"/>
                <a:cs typeface="Times New Roman" panose="02020603050405020304" charset="0"/>
              </a:rPr>
              <a:t>1.</a:t>
            </a:r>
            <a:r>
              <a:rPr lang="zh-CN" altLang="en-US" sz="2200" dirty="0">
                <a:solidFill>
                  <a:schemeClr val="tx1"/>
                </a:solidFill>
                <a:latin typeface="Times New Roman" panose="02020603050405020304" charset="0"/>
                <a:ea typeface="仿宋_GB2312" panose="02010609030101010101" charset="-122"/>
                <a:cs typeface="Times New Roman" panose="02020603050405020304" charset="0"/>
              </a:rPr>
              <a:t>港口企业按照危险货物储罐</a:t>
            </a:r>
            <a:r>
              <a:rPr lang="zh-CN" altLang="en-US" sz="2200" dirty="0">
                <a:solidFill>
                  <a:srgbClr val="FF0000"/>
                </a:solidFill>
                <a:latin typeface="Times New Roman" panose="02020603050405020304" charset="0"/>
                <a:ea typeface="仿宋_GB2312" panose="02010609030101010101" charset="-122"/>
                <a:cs typeface="Times New Roman" panose="02020603050405020304" charset="0"/>
              </a:rPr>
              <a:t>全部实施“一罐一档”要求</a:t>
            </a:r>
            <a:r>
              <a:rPr lang="zh-CN" altLang="en-US" sz="2200" dirty="0">
                <a:solidFill>
                  <a:schemeClr val="tx1"/>
                </a:solidFill>
                <a:latin typeface="Times New Roman" panose="02020603050405020304" charset="0"/>
                <a:ea typeface="仿宋_GB2312" panose="02010609030101010101" charset="-122"/>
                <a:cs typeface="Times New Roman" panose="02020603050405020304" charset="0"/>
              </a:rPr>
              <a:t>，因罐施策，逐个储罐</a:t>
            </a:r>
            <a:endParaRPr lang="en-US" altLang="zh-CN" sz="2200" dirty="0">
              <a:solidFill>
                <a:schemeClr val="tx1"/>
              </a:solidFill>
              <a:latin typeface="Times New Roman" panose="02020603050405020304" charset="0"/>
              <a:ea typeface="仿宋_GB2312" panose="02010609030101010101" charset="-122"/>
              <a:cs typeface="Times New Roman" panose="02020603050405020304" charset="0"/>
            </a:endParaRPr>
          </a:p>
          <a:p>
            <a:pPr algn="just">
              <a:lnSpc>
                <a:spcPct val="140000"/>
              </a:lnSpc>
            </a:pPr>
            <a:r>
              <a:rPr lang="en-US" altLang="zh-CN" sz="2200" dirty="0">
                <a:solidFill>
                  <a:schemeClr val="tx1"/>
                </a:solidFill>
                <a:latin typeface="Times New Roman" panose="02020603050405020304" charset="0"/>
                <a:ea typeface="仿宋_GB2312" panose="02010609030101010101" charset="-122"/>
                <a:cs typeface="Times New Roman" panose="02020603050405020304" charset="0"/>
              </a:rPr>
              <a:t>       </a:t>
            </a:r>
            <a:r>
              <a:rPr lang="zh-CN" altLang="en-US" sz="2200" dirty="0">
                <a:solidFill>
                  <a:schemeClr val="tx1"/>
                </a:solidFill>
                <a:latin typeface="Times New Roman" panose="02020603050405020304" charset="0"/>
                <a:ea typeface="仿宋_GB2312" panose="02010609030101010101" charset="-122"/>
                <a:cs typeface="Times New Roman" panose="02020603050405020304" charset="0"/>
              </a:rPr>
              <a:t>建立健全管理档案。</a:t>
            </a:r>
            <a:endParaRPr lang="zh-CN" altLang="en-US" sz="2200" dirty="0">
              <a:solidFill>
                <a:schemeClr val="tx1"/>
              </a:solidFill>
              <a:latin typeface="Times New Roman" panose="02020603050405020304" charset="0"/>
              <a:ea typeface="仿宋_GB2312" panose="02010609030101010101" charset="-122"/>
              <a:cs typeface="Times New Roman" panose="02020603050405020304" charset="0"/>
            </a:endParaRPr>
          </a:p>
          <a:p>
            <a:pPr algn="just">
              <a:lnSpc>
                <a:spcPct val="140000"/>
              </a:lnSpc>
            </a:pPr>
            <a:r>
              <a:rPr lang="en-US" altLang="zh-CN" sz="2200" dirty="0">
                <a:solidFill>
                  <a:schemeClr val="tx1"/>
                </a:solidFill>
                <a:latin typeface="Times New Roman" panose="02020603050405020304" charset="0"/>
                <a:ea typeface="仿宋_GB2312" panose="02010609030101010101" charset="-122"/>
                <a:cs typeface="Times New Roman" panose="02020603050405020304" charset="0"/>
              </a:rPr>
              <a:t>      2.</a:t>
            </a:r>
            <a:r>
              <a:rPr lang="zh-CN" altLang="en-US" sz="2200" dirty="0">
                <a:solidFill>
                  <a:schemeClr val="tx1"/>
                </a:solidFill>
                <a:latin typeface="Times New Roman" panose="02020603050405020304" charset="0"/>
                <a:ea typeface="仿宋_GB2312" panose="02010609030101010101" charset="-122"/>
                <a:cs typeface="Times New Roman" panose="02020603050405020304" charset="0"/>
              </a:rPr>
              <a:t>港口企业</a:t>
            </a:r>
            <a:r>
              <a:rPr lang="zh-CN" altLang="en-US" sz="2200" dirty="0">
                <a:solidFill>
                  <a:srgbClr val="FF0000"/>
                </a:solidFill>
                <a:latin typeface="Times New Roman" panose="02020603050405020304" charset="0"/>
                <a:ea typeface="仿宋_GB2312" panose="02010609030101010101" charset="-122"/>
                <a:cs typeface="Times New Roman" panose="02020603050405020304" charset="0"/>
              </a:rPr>
              <a:t>涉及重大危险源的危险货物储罐已有效使用</a:t>
            </a:r>
            <a:r>
              <a:rPr lang="zh-CN" altLang="en-US" sz="2200" dirty="0">
                <a:solidFill>
                  <a:schemeClr val="tx1"/>
                </a:solidFill>
                <a:latin typeface="Times New Roman" panose="02020603050405020304" charset="0"/>
                <a:ea typeface="仿宋_GB2312" panose="02010609030101010101" charset="-122"/>
                <a:cs typeface="Times New Roman" panose="02020603050405020304" charset="0"/>
              </a:rPr>
              <a:t>雷电预警、气体检测、视</a:t>
            </a:r>
            <a:endParaRPr lang="en-US" altLang="zh-CN" sz="2200" dirty="0">
              <a:solidFill>
                <a:schemeClr val="tx1"/>
              </a:solidFill>
              <a:latin typeface="Times New Roman" panose="02020603050405020304" charset="0"/>
              <a:ea typeface="仿宋_GB2312" panose="02010609030101010101" charset="-122"/>
              <a:cs typeface="Times New Roman" panose="02020603050405020304" charset="0"/>
            </a:endParaRPr>
          </a:p>
          <a:p>
            <a:pPr algn="just">
              <a:lnSpc>
                <a:spcPct val="140000"/>
              </a:lnSpc>
            </a:pPr>
            <a:r>
              <a:rPr lang="en-US" altLang="zh-CN" sz="2200" dirty="0">
                <a:solidFill>
                  <a:schemeClr val="tx1"/>
                </a:solidFill>
                <a:latin typeface="Times New Roman" panose="02020603050405020304" charset="0"/>
                <a:ea typeface="仿宋_GB2312" panose="02010609030101010101" charset="-122"/>
                <a:cs typeface="Times New Roman" panose="02020603050405020304" charset="0"/>
              </a:rPr>
              <a:t>      </a:t>
            </a:r>
            <a:r>
              <a:rPr lang="zh-CN" altLang="en-US" sz="2200" dirty="0">
                <a:solidFill>
                  <a:schemeClr val="tx1"/>
                </a:solidFill>
                <a:latin typeface="Times New Roman" panose="02020603050405020304" charset="0"/>
                <a:ea typeface="仿宋_GB2312" panose="02010609030101010101" charset="-122"/>
                <a:cs typeface="Times New Roman" panose="02020603050405020304" charset="0"/>
              </a:rPr>
              <a:t>频监控、紧急切断等</a:t>
            </a:r>
            <a:r>
              <a:rPr lang="zh-CN" altLang="en-US" sz="2200" dirty="0">
                <a:solidFill>
                  <a:srgbClr val="FF0000"/>
                </a:solidFill>
                <a:latin typeface="Times New Roman" panose="02020603050405020304" charset="0"/>
                <a:ea typeface="仿宋_GB2312" panose="02010609030101010101" charset="-122"/>
                <a:cs typeface="Times New Roman" panose="02020603050405020304" charset="0"/>
              </a:rPr>
              <a:t>“四个系统”的，应正常运行</a:t>
            </a:r>
            <a:r>
              <a:rPr lang="zh-CN" altLang="en-US" sz="2200" dirty="0">
                <a:solidFill>
                  <a:schemeClr val="tx1"/>
                </a:solidFill>
                <a:latin typeface="Times New Roman" panose="02020603050405020304" charset="0"/>
                <a:ea typeface="仿宋_GB2312" panose="02010609030101010101" charset="-122"/>
                <a:cs typeface="Times New Roman" panose="02020603050405020304" charset="0"/>
              </a:rPr>
              <a:t>；</a:t>
            </a:r>
            <a:r>
              <a:rPr lang="zh-CN" altLang="en-US" sz="2200" dirty="0">
                <a:solidFill>
                  <a:srgbClr val="FF0000"/>
                </a:solidFill>
                <a:latin typeface="Times New Roman" panose="02020603050405020304" charset="0"/>
                <a:ea typeface="仿宋_GB2312" panose="02010609030101010101" charset="-122"/>
                <a:cs typeface="Times New Roman" panose="02020603050405020304" charset="0"/>
              </a:rPr>
              <a:t>未建</a:t>
            </a:r>
            <a:r>
              <a:rPr lang="zh-CN" altLang="en-US" sz="2200" dirty="0">
                <a:solidFill>
                  <a:schemeClr val="tx1"/>
                </a:solidFill>
                <a:latin typeface="Times New Roman" panose="02020603050405020304" charset="0"/>
                <a:ea typeface="仿宋_GB2312" panose="02010609030101010101" charset="-122"/>
                <a:cs typeface="Times New Roman" panose="02020603050405020304" charset="0"/>
              </a:rPr>
              <a:t>“四个系统”的，要</a:t>
            </a:r>
            <a:endParaRPr lang="en-US" altLang="zh-CN" sz="2200" dirty="0">
              <a:solidFill>
                <a:schemeClr val="tx1"/>
              </a:solidFill>
              <a:latin typeface="Times New Roman" panose="02020603050405020304" charset="0"/>
              <a:ea typeface="仿宋_GB2312" panose="02010609030101010101" charset="-122"/>
              <a:cs typeface="Times New Roman" panose="02020603050405020304" charset="0"/>
            </a:endParaRPr>
          </a:p>
          <a:p>
            <a:pPr algn="just">
              <a:lnSpc>
                <a:spcPct val="140000"/>
              </a:lnSpc>
            </a:pPr>
            <a:r>
              <a:rPr lang="en-US" altLang="zh-CN" sz="2200" dirty="0">
                <a:solidFill>
                  <a:schemeClr val="tx1"/>
                </a:solidFill>
                <a:latin typeface="Times New Roman" panose="02020603050405020304" charset="0"/>
                <a:ea typeface="仿宋_GB2312" panose="02010609030101010101" charset="-122"/>
                <a:cs typeface="Times New Roman" panose="02020603050405020304" charset="0"/>
              </a:rPr>
              <a:t>      </a:t>
            </a:r>
            <a:r>
              <a:rPr lang="zh-CN" altLang="en-US" sz="2200" dirty="0">
                <a:solidFill>
                  <a:srgbClr val="FF0000"/>
                </a:solidFill>
                <a:latin typeface="Times New Roman" panose="02020603050405020304" charset="0"/>
                <a:ea typeface="仿宋_GB2312" panose="02010609030101010101" charset="-122"/>
                <a:cs typeface="Times New Roman" panose="02020603050405020304" charset="0"/>
              </a:rPr>
              <a:t>制定建设使用计划，明确责任人员，逐罐实施，按期完成。</a:t>
            </a:r>
            <a:endParaRPr lang="zh-CN" altLang="en-US" sz="2200" dirty="0">
              <a:solidFill>
                <a:schemeClr val="tx1"/>
              </a:solidFill>
              <a:latin typeface="Times New Roman" panose="02020603050405020304" charset="0"/>
              <a:ea typeface="仿宋_GB2312" panose="02010609030101010101" charset="-122"/>
              <a:cs typeface="Times New Roman" panose="02020603050405020304" charset="0"/>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（三）港口企业危险货物储罐本质安全提升行动重点任务</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787120" y="2410469"/>
            <a:ext cx="11297565" cy="460191"/>
          </a:xfrm>
          <a:prstGeom prst="rect">
            <a:avLst/>
          </a:prstGeom>
        </p:spPr>
        <p:txBody>
          <a:bodyPr wrap="square">
            <a:spAutoFit/>
          </a:bodyPr>
          <a:lstStyle/>
          <a:p>
            <a:pPr algn="just">
              <a:lnSpc>
                <a:spcPts val="3200"/>
              </a:lnSpc>
              <a:tabLst>
                <a:tab pos="4686300" algn="l"/>
              </a:tabLst>
            </a:pPr>
            <a:endParaRPr lang="zh-CN" altLang="en-US" sz="2000" dirty="0">
              <a:latin typeface="Times New Roman" panose="02020603050405020304" charset="0"/>
              <a:ea typeface="仿宋_GB2312" panose="02010609030101010101" charset="-122"/>
              <a:cs typeface="Times New Roman" panose="02020603050405020304" charset="0"/>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556491" y="1630406"/>
            <a:ext cx="10599897" cy="327596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342900" indent="-342900" algn="just">
              <a:lnSpc>
                <a:spcPct val="140000"/>
              </a:lnSpc>
              <a:buFont typeface="Wingdings" panose="05000000000000000000" pitchFamily="2" charset="2"/>
              <a:buChar char="p"/>
            </a:pPr>
            <a:r>
              <a:rPr lang="zh-CN" altLang="en-US" sz="2400" b="1" dirty="0">
                <a:latin typeface="Times New Roman" panose="02020603050405020304" charset="0"/>
                <a:ea typeface="仿宋_GB2312" panose="02010609030101010101" charset="-122"/>
                <a:cs typeface="Times New Roman" panose="02020603050405020304" charset="0"/>
                <a:sym typeface="+mn-ea"/>
              </a:rPr>
              <a:t>总体要求：</a:t>
            </a:r>
            <a:r>
              <a:rPr lang="zh-CN" altLang="en-US" sz="2400" dirty="0">
                <a:latin typeface="Times New Roman" panose="02020603050405020304" charset="0"/>
                <a:ea typeface="仿宋_GB2312" panose="02010609030101010101" charset="-122"/>
                <a:cs typeface="Times New Roman" panose="02020603050405020304" charset="0"/>
                <a:sym typeface="+mn-ea"/>
              </a:rPr>
              <a:t>按</a:t>
            </a:r>
            <a:r>
              <a:rPr lang="en-US" altLang="zh-CN" sz="2400" dirty="0">
                <a:latin typeface="Times New Roman" panose="02020603050405020304" charset="0"/>
                <a:ea typeface="仿宋_GB2312" panose="02010609030101010101" charset="-122"/>
                <a:cs typeface="Times New Roman" panose="02020603050405020304" charset="0"/>
                <a:sym typeface="+mn-ea"/>
              </a:rPr>
              <a:t>《</a:t>
            </a:r>
            <a:r>
              <a:rPr lang="zh-CN" altLang="en-US" sz="2400" dirty="0">
                <a:latin typeface="Times New Roman" panose="02020603050405020304" charset="0"/>
                <a:ea typeface="仿宋_GB2312" panose="02010609030101010101" charset="-122"/>
                <a:cs typeface="Times New Roman" panose="02020603050405020304" charset="0"/>
                <a:sym typeface="+mn-ea"/>
              </a:rPr>
              <a:t>行动方案</a:t>
            </a:r>
            <a:r>
              <a:rPr lang="en-US" altLang="zh-CN" sz="2400" dirty="0">
                <a:latin typeface="Times New Roman" panose="02020603050405020304" charset="0"/>
                <a:ea typeface="仿宋_GB2312" panose="02010609030101010101" charset="-122"/>
                <a:cs typeface="Times New Roman" panose="02020603050405020304" charset="0"/>
                <a:sym typeface="+mn-ea"/>
              </a:rPr>
              <a:t>》</a:t>
            </a:r>
            <a:r>
              <a:rPr lang="zh-CN" altLang="en-US" sz="2400" dirty="0">
                <a:latin typeface="Times New Roman" panose="02020603050405020304" charset="0"/>
                <a:ea typeface="仿宋_GB2312" panose="02010609030101010101" charset="-122"/>
                <a:cs typeface="Times New Roman" panose="02020603050405020304" charset="0"/>
                <a:sym typeface="+mn-ea"/>
              </a:rPr>
              <a:t>计划实施。其中排查出的重大风险应</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在汛期前整改完成或采取有效防护措施</a:t>
            </a:r>
            <a:r>
              <a:rPr lang="zh-CN" altLang="en-US" sz="2400" dirty="0">
                <a:latin typeface="Times New Roman" panose="02020603050405020304" charset="0"/>
                <a:ea typeface="仿宋_GB2312" panose="02010609030101010101" charset="-122"/>
                <a:cs typeface="Times New Roman" panose="02020603050405020304" charset="0"/>
                <a:sym typeface="+mn-ea"/>
              </a:rPr>
              <a:t>。</a:t>
            </a:r>
            <a:endParaRPr lang="zh-CN" altLang="en-US" sz="2400" dirty="0">
              <a:latin typeface="Times New Roman" panose="02020603050405020304" charset="0"/>
              <a:ea typeface="仿宋_GB2312" panose="02010609030101010101" charset="-122"/>
              <a:cs typeface="Times New Roman" panose="02020603050405020304" charset="0"/>
              <a:sym typeface="+mn-ea"/>
            </a:endParaRPr>
          </a:p>
          <a:p>
            <a:pPr marL="342900" indent="-342900" algn="just">
              <a:lnSpc>
                <a:spcPct val="140000"/>
              </a:lnSpc>
              <a:buFont typeface="Wingdings" panose="05000000000000000000" pitchFamily="2" charset="2"/>
              <a:buChar char="p"/>
            </a:pPr>
            <a:endParaRPr lang="en-US" altLang="zh-CN" sz="2400" dirty="0">
              <a:latin typeface="Times New Roman" panose="02020603050405020304" charset="0"/>
              <a:ea typeface="仿宋_GB2312" panose="02010609030101010101" charset="-122"/>
              <a:cs typeface="Times New Roman" panose="02020603050405020304" charset="0"/>
              <a:sym typeface="+mn-ea"/>
            </a:endParaRPr>
          </a:p>
          <a:p>
            <a:pPr marL="457200" indent="-457200" algn="just">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1</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：专项行动部署落实情况</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任务内容：</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地方各级交通运输管理部门按照行动方案工作要求，开展工作</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部署，明确重点工作内容，细化责任分工</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，逐一建立清单台账。</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（四）通航建筑物运行本质安全提升专项行动重点任务</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（四）通航建筑物运行本质安全提升专项行动重点任务</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
        <p:nvSpPr>
          <p:cNvPr id="9" name="文本框 8"/>
          <p:cNvSpPr txBox="1"/>
          <p:nvPr/>
        </p:nvSpPr>
        <p:spPr>
          <a:xfrm>
            <a:off x="473018" y="1482762"/>
            <a:ext cx="11247581" cy="430974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2</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：运行安全风险辨识评估情况</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任务内容：</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1.</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运行单位按照</a:t>
            </a: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航道、通航建筑物及航运枢纽大坝运行安全风险辨识评估管控指南（试行）</a:t>
            </a: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等要求，聚焦升船机运行和客船、危险品船舶过船闸等场景，</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全面辨识</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设备设施、作业环境、人员行为和管理体系等方面存在的</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安全风险</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2.</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针对不同风险特别是重大</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风险源，</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制定具体的</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管控措施</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，落实管控责任。</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3.</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重大风险按规定及时报告</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4.</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落实重大风险动态管控和</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风险公告</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制度。</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（四）通航建筑物运行本质安全提升专项行动重点任务</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
        <p:nvSpPr>
          <p:cNvPr id="9" name="文本框 8"/>
          <p:cNvSpPr txBox="1"/>
          <p:nvPr/>
        </p:nvSpPr>
        <p:spPr>
          <a:xfrm>
            <a:off x="464128" y="1482762"/>
            <a:ext cx="11247581" cy="4314573"/>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3</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：“一闸一档”管理情况</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任务内容：</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1.</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运行单位针对升船机运行和客船、危险品船舶过船闸等重大风</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险建立专项档案</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，如实记录风险辨识评估、管控措施、专项应急措施等工作。</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2.</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建立</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全员安全生产责任制</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和考核奖惩机制。</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3.</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同一通航建筑物有</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多个运行单位</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的，签订安全生产</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管理协议</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4.</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从事运行调度和关键设备设施管理等重要岗位人员经</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培训合格后上岗</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5.</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按照相关技术标准</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编制运行方案</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，并经审批后严格执行。</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（四）通航建筑物运行本质安全提升专项行动重点任务</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
        <p:nvSpPr>
          <p:cNvPr id="9" name="文本框 8"/>
          <p:cNvSpPr txBox="1"/>
          <p:nvPr/>
        </p:nvSpPr>
        <p:spPr>
          <a:xfrm>
            <a:off x="464128" y="1482762"/>
            <a:ext cx="11247581" cy="4831638"/>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a:lnSpc>
                <a:spcPct val="140000"/>
              </a:lnSpc>
              <a:buFont typeface="Wingdings" panose="05000000000000000000" pitchFamily="2" charset="2"/>
              <a:buChar char="Ø"/>
            </a:pPr>
            <a:r>
              <a:rPr lang="zh-CN" altLang="en-US" sz="2400" b="1" dirty="0">
                <a:latin typeface="Times New Roman" panose="02020603050405020304" charset="0"/>
                <a:ea typeface="仿宋_GB2312" panose="02010609030101010101" charset="-122"/>
                <a:cs typeface="Times New Roman" panose="02020603050405020304" charset="0"/>
                <a:sym typeface="+mn-ea"/>
              </a:rPr>
              <a:t>重点任务</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4</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：通航建筑物关键设备设施技术状态情况</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任务内容：</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1.</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运行单位根据有关技术标准对闸阀门、启闭机、电气设备、控制系统、安全系统等关键设备设施开展</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养护维护</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、状态监测，定期开展</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安全巡检</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、故障排查、性能测试。</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2.</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按照国家有关规定和技术标准定期开展</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通航建筑技术状态评价</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3.</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建立关键设备设施技术</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状态预警</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机制。</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        4.</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对于升船机提升系统、船闸闸阀门等关键设备设施发现重大故障、险情的，至少开展</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一次回头看</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，复核整改措施、开展设计回溯等。</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三、下一步工作</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
        <p:nvSpPr>
          <p:cNvPr id="7" name="文本框 6"/>
          <p:cNvSpPr txBox="1"/>
          <p:nvPr/>
        </p:nvSpPr>
        <p:spPr>
          <a:xfrm>
            <a:off x="581421" y="1725161"/>
            <a:ext cx="11115279" cy="3275965"/>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indent="381635" algn="just" fontAlgn="auto">
              <a:lnSpc>
                <a:spcPct val="140000"/>
              </a:lnSpc>
            </a:pP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下一步，按照部统一安排部署，主要做好以下工作：</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indent="381635" algn="just" fontAlgn="auto">
              <a:lnSpc>
                <a:spcPct val="140000"/>
              </a:lnSpc>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   一是</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请相关省级交通运输主管部门督促港口企业、通航建筑物运行单位</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学好用好</a:t>
            </a:r>
            <a:r>
              <a:rPr lang="en-US" altLang="zh-CN" sz="2400" dirty="0">
                <a:solidFill>
                  <a:srgbClr val="FF0000"/>
                </a:solidFill>
                <a:latin typeface="Times New Roman" panose="02020603050405020304" charset="0"/>
                <a:ea typeface="仿宋_GB2312" panose="02010609030101010101" charset="-122"/>
                <a:cs typeface="Times New Roman" panose="02020603050405020304" charset="0"/>
                <a:sym typeface="+mn-ea"/>
              </a:rPr>
              <a:t>《</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排查指南</a:t>
            </a:r>
            <a:r>
              <a:rPr lang="en-US" altLang="zh-CN" sz="2400" dirty="0">
                <a:solidFill>
                  <a:srgbClr val="FF0000"/>
                </a:solidFill>
                <a:latin typeface="Times New Roman" panose="02020603050405020304" charset="0"/>
                <a:ea typeface="仿宋_GB2312" panose="02010609030101010101" charset="-122"/>
                <a:cs typeface="Times New Roman" panose="02020603050405020304" charset="0"/>
                <a:sym typeface="+mn-ea"/>
              </a:rPr>
              <a:t>》</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，按照</a:t>
            </a: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行动方案</a:t>
            </a: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要求</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开展自查</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indent="381635" algn="just" fontAlgn="auto">
              <a:lnSpc>
                <a:spcPct val="140000"/>
              </a:lnSpc>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   二是</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请各级交通运输管理部门、通航建筑物管理部门或执法部门按要求</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开展排查、抽查和巡查</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indent="381635" algn="just" fontAlgn="auto">
              <a:lnSpc>
                <a:spcPct val="140000"/>
              </a:lnSpc>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   三是</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按照部统一部署，赴有关省</a:t>
            </a:r>
            <a:r>
              <a:rPr lang="zh-CN" altLang="en-US" sz="2400" dirty="0">
                <a:solidFill>
                  <a:srgbClr val="FF0000"/>
                </a:solidFill>
                <a:latin typeface="Times New Roman" panose="02020603050405020304" charset="0"/>
                <a:ea typeface="仿宋_GB2312" panose="02010609030101010101" charset="-122"/>
                <a:cs typeface="Times New Roman" panose="02020603050405020304" charset="0"/>
                <a:sym typeface="+mn-ea"/>
              </a:rPr>
              <a:t>现场督导检查和指导帮扶</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3" name="文本框 2"/>
          <p:cNvSpPr txBox="1"/>
          <p:nvPr/>
        </p:nvSpPr>
        <p:spPr>
          <a:xfrm>
            <a:off x="279400" y="64135"/>
            <a:ext cx="11918315" cy="706755"/>
          </a:xfrm>
          <a:prstGeom prst="rect">
            <a:avLst/>
          </a:prstGeom>
          <a:noFill/>
        </p:spPr>
        <p:txBody>
          <a:bodyPr wrap="square" rtlCol="0">
            <a:spAutoFit/>
          </a:bodyPr>
          <a:lstStyle/>
          <a:p>
            <a:pPr algn="ct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目      录</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4" name="Rectangle 5"/>
          <p:cNvSpPr>
            <a:spLocks noChangeArrowheads="1"/>
          </p:cNvSpPr>
          <p:nvPr/>
        </p:nvSpPr>
        <p:spPr bwMode="auto">
          <a:xfrm>
            <a:off x="2543175" y="1692088"/>
            <a:ext cx="6956425" cy="666750"/>
          </a:xfrm>
          <a:prstGeom prst="rect">
            <a:avLst/>
          </a:prstGeom>
          <a:solidFill>
            <a:schemeClr val="bg1"/>
          </a:solidFill>
          <a:ln w="9525">
            <a:solidFill>
              <a:srgbClr val="BFBFBF"/>
            </a:solidFill>
            <a:miter lim="800000"/>
          </a:ln>
          <a:effectLst>
            <a:outerShdw dist="20000" dir="5400000" algn="ctr" rotWithShape="0">
              <a:srgbClr val="000000">
                <a:alpha val="37000"/>
              </a:srgbClr>
            </a:outerShdw>
          </a:effectLst>
        </p:spPr>
        <p:txBody>
          <a:bodyPr wrap="none" lIns="121896" tIns="60948" rIns="121896" bIns="60948" anchor="ctr"/>
          <a:lstStyle>
            <a:lvl1pPr eaLnBrk="0" hangingPunct="0">
              <a:defRPr sz="2200" b="1">
                <a:solidFill>
                  <a:schemeClr val="tx1"/>
                </a:solidFill>
                <a:latin typeface="黑体" panose="02010609060101010101" pitchFamily="49" charset="-122"/>
                <a:ea typeface="宋体" panose="02010600030101010101" pitchFamily="2" charset="-122"/>
              </a:defRPr>
            </a:lvl1pPr>
            <a:lvl2pPr marL="742950" indent="-285750" eaLnBrk="0" hangingPunct="0">
              <a:defRPr sz="2200" b="1">
                <a:solidFill>
                  <a:schemeClr val="tx1"/>
                </a:solidFill>
                <a:latin typeface="黑体" panose="02010609060101010101" pitchFamily="49" charset="-122"/>
                <a:ea typeface="宋体" panose="02010600030101010101" pitchFamily="2" charset="-122"/>
              </a:defRPr>
            </a:lvl2pPr>
            <a:lvl3pPr marL="1143000" indent="-228600" eaLnBrk="0" hangingPunct="0">
              <a:defRPr sz="2200" b="1">
                <a:solidFill>
                  <a:schemeClr val="tx1"/>
                </a:solidFill>
                <a:latin typeface="黑体" panose="02010609060101010101" pitchFamily="49" charset="-122"/>
                <a:ea typeface="宋体" panose="02010600030101010101" pitchFamily="2" charset="-122"/>
              </a:defRPr>
            </a:lvl3pPr>
            <a:lvl4pPr marL="1600200" indent="-228600" eaLnBrk="0" hangingPunct="0">
              <a:defRPr sz="2200" b="1">
                <a:solidFill>
                  <a:schemeClr val="tx1"/>
                </a:solidFill>
                <a:latin typeface="黑体" panose="02010609060101010101" pitchFamily="49" charset="-122"/>
                <a:ea typeface="宋体" panose="02010600030101010101" pitchFamily="2" charset="-122"/>
              </a:defRPr>
            </a:lvl4pPr>
            <a:lvl5pPr marL="2057400" indent="-228600" eaLnBrk="0" hangingPunct="0">
              <a:defRPr sz="2200"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9pPr>
          </a:lstStyle>
          <a:p>
            <a:pPr algn="ctr" defTabSz="1218565" eaLnBrk="1" hangingPunct="1">
              <a:defRPr/>
            </a:pPr>
            <a:endParaRPr lang="zh-CN" altLang="en-US" b="0" i="1">
              <a:solidFill>
                <a:srgbClr val="000000"/>
              </a:solidFill>
              <a:latin typeface="微软雅黑" panose="020B0503020204020204" charset="-122"/>
              <a:ea typeface="微软雅黑" panose="020B0503020204020204" charset="-122"/>
              <a:cs typeface="+mn-ea"/>
              <a:sym typeface="+mn-lt"/>
            </a:endParaRPr>
          </a:p>
        </p:txBody>
      </p:sp>
      <p:sp>
        <p:nvSpPr>
          <p:cNvPr id="6" name="Rectangle 6"/>
          <p:cNvSpPr>
            <a:spLocks noChangeArrowheads="1"/>
          </p:cNvSpPr>
          <p:nvPr/>
        </p:nvSpPr>
        <p:spPr bwMode="auto">
          <a:xfrm>
            <a:off x="2890838" y="1746063"/>
            <a:ext cx="1338262" cy="58420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none" lIns="121896" tIns="60948" rIns="121896" bIns="60948" anchor="ctr"/>
          <a:lstStyle>
            <a:lvl1pPr eaLnBrk="0" hangingPunct="0">
              <a:defRPr sz="2200" b="1">
                <a:solidFill>
                  <a:schemeClr val="tx1"/>
                </a:solidFill>
                <a:latin typeface="黑体" panose="02010609060101010101" pitchFamily="49" charset="-122"/>
                <a:ea typeface="宋体" panose="02010600030101010101" pitchFamily="2" charset="-122"/>
              </a:defRPr>
            </a:lvl1pPr>
            <a:lvl2pPr marL="742950" indent="-285750" eaLnBrk="0" hangingPunct="0">
              <a:defRPr sz="2200" b="1">
                <a:solidFill>
                  <a:schemeClr val="tx1"/>
                </a:solidFill>
                <a:latin typeface="黑体" panose="02010609060101010101" pitchFamily="49" charset="-122"/>
                <a:ea typeface="宋体" panose="02010600030101010101" pitchFamily="2" charset="-122"/>
              </a:defRPr>
            </a:lvl2pPr>
            <a:lvl3pPr marL="1143000" indent="-228600" eaLnBrk="0" hangingPunct="0">
              <a:defRPr sz="2200" b="1">
                <a:solidFill>
                  <a:schemeClr val="tx1"/>
                </a:solidFill>
                <a:latin typeface="黑体" panose="02010609060101010101" pitchFamily="49" charset="-122"/>
                <a:ea typeface="宋体" panose="02010600030101010101" pitchFamily="2" charset="-122"/>
              </a:defRPr>
            </a:lvl3pPr>
            <a:lvl4pPr marL="1600200" indent="-228600" eaLnBrk="0" hangingPunct="0">
              <a:defRPr sz="2200" b="1">
                <a:solidFill>
                  <a:schemeClr val="tx1"/>
                </a:solidFill>
                <a:latin typeface="黑体" panose="02010609060101010101" pitchFamily="49" charset="-122"/>
                <a:ea typeface="宋体" panose="02010600030101010101" pitchFamily="2" charset="-122"/>
              </a:defRPr>
            </a:lvl4pPr>
            <a:lvl5pPr marL="2057400" indent="-228600" eaLnBrk="0" hangingPunct="0">
              <a:defRPr sz="2200"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9pPr>
          </a:lstStyle>
          <a:p>
            <a:pPr algn="ctr" defTabSz="1218565" eaLnBrk="1" hangingPunct="1">
              <a:defRPr/>
            </a:pPr>
            <a:r>
              <a:rPr lang="zh-CN" altLang="en-US" sz="2800" dirty="0">
                <a:solidFill>
                  <a:schemeClr val="bg1"/>
                </a:solidFill>
                <a:latin typeface="微软雅黑" panose="020B0503020204020204" charset="-122"/>
                <a:ea typeface="微软雅黑" panose="020B0503020204020204" charset="-122"/>
                <a:cs typeface="+mn-ea"/>
                <a:sym typeface="+mn-lt"/>
              </a:rPr>
              <a:t>一</a:t>
            </a:r>
            <a:endParaRPr lang="zh-CN" altLang="en-US" sz="2800" dirty="0">
              <a:solidFill>
                <a:schemeClr val="bg1"/>
              </a:solidFill>
              <a:latin typeface="微软雅黑" panose="020B0503020204020204" charset="-122"/>
              <a:ea typeface="微软雅黑" panose="020B0503020204020204" charset="-122"/>
              <a:cs typeface="+mn-ea"/>
              <a:sym typeface="+mn-lt"/>
            </a:endParaRPr>
          </a:p>
        </p:txBody>
      </p:sp>
      <p:sp>
        <p:nvSpPr>
          <p:cNvPr id="9" name="Rectangle 5"/>
          <p:cNvSpPr>
            <a:spLocks noChangeArrowheads="1"/>
          </p:cNvSpPr>
          <p:nvPr/>
        </p:nvSpPr>
        <p:spPr bwMode="auto">
          <a:xfrm>
            <a:off x="2543175" y="3184973"/>
            <a:ext cx="6956425" cy="666750"/>
          </a:xfrm>
          <a:prstGeom prst="rect">
            <a:avLst/>
          </a:prstGeom>
          <a:solidFill>
            <a:schemeClr val="bg1"/>
          </a:solidFill>
          <a:ln w="9525">
            <a:solidFill>
              <a:srgbClr val="BFBFBF"/>
            </a:solidFill>
            <a:miter lim="800000"/>
          </a:ln>
          <a:effectLst>
            <a:outerShdw dist="20000" dir="5400000" algn="ctr" rotWithShape="0">
              <a:srgbClr val="000000">
                <a:alpha val="37000"/>
              </a:srgbClr>
            </a:outerShdw>
          </a:effectLst>
        </p:spPr>
        <p:txBody>
          <a:bodyPr wrap="none" lIns="121896" tIns="60948" rIns="121896" bIns="60948" anchor="ctr"/>
          <a:lstStyle>
            <a:lvl1pPr eaLnBrk="0" hangingPunct="0">
              <a:defRPr sz="2200" b="1">
                <a:solidFill>
                  <a:schemeClr val="tx1"/>
                </a:solidFill>
                <a:latin typeface="黑体" panose="02010609060101010101" pitchFamily="49" charset="-122"/>
                <a:ea typeface="宋体" panose="02010600030101010101" pitchFamily="2" charset="-122"/>
              </a:defRPr>
            </a:lvl1pPr>
            <a:lvl2pPr marL="742950" indent="-285750" eaLnBrk="0" hangingPunct="0">
              <a:defRPr sz="2200" b="1">
                <a:solidFill>
                  <a:schemeClr val="tx1"/>
                </a:solidFill>
                <a:latin typeface="黑体" panose="02010609060101010101" pitchFamily="49" charset="-122"/>
                <a:ea typeface="宋体" panose="02010600030101010101" pitchFamily="2" charset="-122"/>
              </a:defRPr>
            </a:lvl2pPr>
            <a:lvl3pPr marL="1143000" indent="-228600" eaLnBrk="0" hangingPunct="0">
              <a:defRPr sz="2200" b="1">
                <a:solidFill>
                  <a:schemeClr val="tx1"/>
                </a:solidFill>
                <a:latin typeface="黑体" panose="02010609060101010101" pitchFamily="49" charset="-122"/>
                <a:ea typeface="宋体" panose="02010600030101010101" pitchFamily="2" charset="-122"/>
              </a:defRPr>
            </a:lvl3pPr>
            <a:lvl4pPr marL="1600200" indent="-228600" eaLnBrk="0" hangingPunct="0">
              <a:defRPr sz="2200" b="1">
                <a:solidFill>
                  <a:schemeClr val="tx1"/>
                </a:solidFill>
                <a:latin typeface="黑体" panose="02010609060101010101" pitchFamily="49" charset="-122"/>
                <a:ea typeface="宋体" panose="02010600030101010101" pitchFamily="2" charset="-122"/>
              </a:defRPr>
            </a:lvl4pPr>
            <a:lvl5pPr marL="2057400" indent="-228600" eaLnBrk="0" hangingPunct="0">
              <a:defRPr sz="2200"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9pPr>
          </a:lstStyle>
          <a:p>
            <a:pPr algn="ctr" defTabSz="1218565" eaLnBrk="1" hangingPunct="1">
              <a:defRPr/>
            </a:pPr>
            <a:endParaRPr lang="zh-CN" altLang="en-US" b="0" i="1">
              <a:solidFill>
                <a:srgbClr val="000000"/>
              </a:solidFill>
              <a:latin typeface="微软雅黑" panose="020B0503020204020204" charset="-122"/>
              <a:ea typeface="微软雅黑" panose="020B0503020204020204" charset="-122"/>
              <a:cs typeface="+mn-ea"/>
              <a:sym typeface="+mn-lt"/>
            </a:endParaRPr>
          </a:p>
        </p:txBody>
      </p:sp>
      <p:sp>
        <p:nvSpPr>
          <p:cNvPr id="10" name="Rectangle 6"/>
          <p:cNvSpPr>
            <a:spLocks noChangeArrowheads="1"/>
          </p:cNvSpPr>
          <p:nvPr/>
        </p:nvSpPr>
        <p:spPr bwMode="auto">
          <a:xfrm>
            <a:off x="2879725" y="3234185"/>
            <a:ext cx="1360488" cy="58420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none" lIns="121896" tIns="60948" rIns="121896" bIns="60948" anchor="ctr"/>
          <a:lstStyle/>
          <a:p>
            <a:pPr algn="ctr" defTabSz="1218565">
              <a:defRPr/>
            </a:pPr>
            <a:r>
              <a:rPr lang="zh-CN" altLang="en-US" sz="2800" b="1" dirty="0">
                <a:solidFill>
                  <a:prstClr val="white"/>
                </a:solidFill>
                <a:latin typeface="微软雅黑" panose="020B0503020204020204" charset="-122"/>
                <a:cs typeface="+mn-ea"/>
                <a:sym typeface="+mn-lt"/>
              </a:rPr>
              <a:t>二</a:t>
            </a:r>
            <a:endParaRPr lang="zh-CN" altLang="en-US" sz="2800" b="1" dirty="0">
              <a:solidFill>
                <a:prstClr val="white"/>
              </a:solidFill>
              <a:latin typeface="微软雅黑" panose="020B0503020204020204" charset="-122"/>
              <a:cs typeface="+mn-ea"/>
              <a:sym typeface="+mn-lt"/>
            </a:endParaRPr>
          </a:p>
        </p:txBody>
      </p:sp>
      <p:sp>
        <p:nvSpPr>
          <p:cNvPr id="11" name="Rectangle 5"/>
          <p:cNvSpPr>
            <a:spLocks noChangeArrowheads="1"/>
          </p:cNvSpPr>
          <p:nvPr/>
        </p:nvSpPr>
        <p:spPr bwMode="auto">
          <a:xfrm>
            <a:off x="2543175" y="4706115"/>
            <a:ext cx="6956425" cy="666750"/>
          </a:xfrm>
          <a:prstGeom prst="rect">
            <a:avLst/>
          </a:prstGeom>
          <a:solidFill>
            <a:schemeClr val="bg1"/>
          </a:solidFill>
          <a:ln w="9525">
            <a:solidFill>
              <a:srgbClr val="BFBFBF"/>
            </a:solidFill>
            <a:miter lim="800000"/>
          </a:ln>
          <a:effectLst>
            <a:outerShdw dist="20000" dir="5400000" algn="ctr" rotWithShape="0">
              <a:srgbClr val="000000">
                <a:alpha val="37000"/>
              </a:srgbClr>
            </a:outerShdw>
          </a:effectLst>
        </p:spPr>
        <p:txBody>
          <a:bodyPr wrap="none" lIns="121896" tIns="60948" rIns="121896" bIns="60948" anchor="ctr"/>
          <a:lstStyle>
            <a:lvl1pPr eaLnBrk="0" hangingPunct="0">
              <a:defRPr sz="2200" b="1">
                <a:solidFill>
                  <a:schemeClr val="tx1"/>
                </a:solidFill>
                <a:latin typeface="黑体" panose="02010609060101010101" pitchFamily="49" charset="-122"/>
                <a:ea typeface="宋体" panose="02010600030101010101" pitchFamily="2" charset="-122"/>
              </a:defRPr>
            </a:lvl1pPr>
            <a:lvl2pPr marL="742950" indent="-285750" eaLnBrk="0" hangingPunct="0">
              <a:defRPr sz="2200" b="1">
                <a:solidFill>
                  <a:schemeClr val="tx1"/>
                </a:solidFill>
                <a:latin typeface="黑体" panose="02010609060101010101" pitchFamily="49" charset="-122"/>
                <a:ea typeface="宋体" panose="02010600030101010101" pitchFamily="2" charset="-122"/>
              </a:defRPr>
            </a:lvl2pPr>
            <a:lvl3pPr marL="1143000" indent="-228600" eaLnBrk="0" hangingPunct="0">
              <a:defRPr sz="2200" b="1">
                <a:solidFill>
                  <a:schemeClr val="tx1"/>
                </a:solidFill>
                <a:latin typeface="黑体" panose="02010609060101010101" pitchFamily="49" charset="-122"/>
                <a:ea typeface="宋体" panose="02010600030101010101" pitchFamily="2" charset="-122"/>
              </a:defRPr>
            </a:lvl3pPr>
            <a:lvl4pPr marL="1600200" indent="-228600" eaLnBrk="0" hangingPunct="0">
              <a:defRPr sz="2200" b="1">
                <a:solidFill>
                  <a:schemeClr val="tx1"/>
                </a:solidFill>
                <a:latin typeface="黑体" panose="02010609060101010101" pitchFamily="49" charset="-122"/>
                <a:ea typeface="宋体" panose="02010600030101010101" pitchFamily="2" charset="-122"/>
              </a:defRPr>
            </a:lvl4pPr>
            <a:lvl5pPr marL="2057400" indent="-228600" eaLnBrk="0" hangingPunct="0">
              <a:defRPr sz="2200"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200" b="1">
                <a:solidFill>
                  <a:schemeClr val="tx1"/>
                </a:solidFill>
                <a:latin typeface="黑体" panose="02010609060101010101" pitchFamily="49" charset="-122"/>
                <a:ea typeface="宋体" panose="02010600030101010101" pitchFamily="2" charset="-122"/>
              </a:defRPr>
            </a:lvl9pPr>
          </a:lstStyle>
          <a:p>
            <a:pPr algn="ctr" defTabSz="1218565" eaLnBrk="1" hangingPunct="1">
              <a:defRPr/>
            </a:pPr>
            <a:endParaRPr lang="zh-CN" altLang="en-US" b="0" i="1" dirty="0">
              <a:solidFill>
                <a:srgbClr val="000000"/>
              </a:solidFill>
              <a:latin typeface="微软雅黑" panose="020B0503020204020204" charset="-122"/>
              <a:ea typeface="微软雅黑" panose="020B0503020204020204" charset="-122"/>
              <a:cs typeface="+mn-ea"/>
              <a:sym typeface="+mn-lt"/>
            </a:endParaRPr>
          </a:p>
        </p:txBody>
      </p:sp>
      <p:sp>
        <p:nvSpPr>
          <p:cNvPr id="12" name="Rectangle 6"/>
          <p:cNvSpPr>
            <a:spLocks noChangeArrowheads="1"/>
          </p:cNvSpPr>
          <p:nvPr/>
        </p:nvSpPr>
        <p:spPr bwMode="auto">
          <a:xfrm>
            <a:off x="2874010" y="4747390"/>
            <a:ext cx="1371600" cy="58420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none" lIns="121896" tIns="60948" rIns="121896" bIns="60948" anchor="ctr"/>
          <a:lstStyle/>
          <a:p>
            <a:pPr algn="ctr" defTabSz="1218565">
              <a:defRPr/>
            </a:pPr>
            <a:r>
              <a:rPr lang="zh-CN" altLang="en-US" sz="2800" b="1" dirty="0">
                <a:solidFill>
                  <a:prstClr val="white"/>
                </a:solidFill>
                <a:latin typeface="微软雅黑" panose="020B0503020204020204" charset="-122"/>
                <a:cs typeface="+mn-ea"/>
                <a:sym typeface="+mn-lt"/>
              </a:rPr>
              <a:t>三</a:t>
            </a:r>
            <a:endParaRPr lang="zh-CN" altLang="en-US" sz="2800" b="1" dirty="0">
              <a:solidFill>
                <a:prstClr val="white"/>
              </a:solidFill>
              <a:latin typeface="微软雅黑" panose="020B0503020204020204" charset="-122"/>
              <a:cs typeface="+mn-ea"/>
              <a:sym typeface="+mn-lt"/>
            </a:endParaRPr>
          </a:p>
        </p:txBody>
      </p:sp>
      <p:sp>
        <p:nvSpPr>
          <p:cNvPr id="13" name="TextBox 64"/>
          <p:cNvSpPr txBox="1">
            <a:spLocks noChangeArrowheads="1"/>
          </p:cNvSpPr>
          <p:nvPr/>
        </p:nvSpPr>
        <p:spPr bwMode="auto">
          <a:xfrm>
            <a:off x="4583113" y="4766440"/>
            <a:ext cx="3940175" cy="614363"/>
          </a:xfrm>
          <a:prstGeom prst="rect">
            <a:avLst/>
          </a:prstGeom>
          <a:noFill/>
          <a:ln>
            <a:noFill/>
          </a:ln>
        </p:spPr>
        <p:txBody>
          <a:bodyPr wrap="square" lIns="121896" tIns="60948" rIns="121896" bIns="6094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20000"/>
              </a:spcBef>
              <a:buClr>
                <a:srgbClr val="C0504D"/>
              </a:buClr>
              <a:defRPr/>
            </a:pPr>
            <a:r>
              <a:rPr lang="zh-CN" altLang="en-US" sz="3200" b="1" spc="133" dirty="0">
                <a:solidFill>
                  <a:srgbClr val="0053A3"/>
                </a:solidFill>
                <a:latin typeface="黑体" panose="02010609060101010101" pitchFamily="49" charset="-122"/>
                <a:ea typeface="黑体" panose="02010609060101010101" pitchFamily="49" charset="-122"/>
              </a:rPr>
              <a:t>下一步工作</a:t>
            </a:r>
            <a:endParaRPr lang="zh-CN" altLang="en-US" sz="3200" b="1" spc="133" dirty="0">
              <a:solidFill>
                <a:srgbClr val="0053A3"/>
              </a:solidFill>
              <a:latin typeface="黑体" panose="02010609060101010101" pitchFamily="49" charset="-122"/>
              <a:ea typeface="黑体" panose="02010609060101010101" pitchFamily="49" charset="-122"/>
            </a:endParaRPr>
          </a:p>
        </p:txBody>
      </p:sp>
      <p:sp>
        <p:nvSpPr>
          <p:cNvPr id="14" name="TextBox 64"/>
          <p:cNvSpPr txBox="1">
            <a:spLocks noChangeArrowheads="1"/>
          </p:cNvSpPr>
          <p:nvPr/>
        </p:nvSpPr>
        <p:spPr bwMode="auto">
          <a:xfrm>
            <a:off x="4583113" y="1776225"/>
            <a:ext cx="3940175" cy="615950"/>
          </a:xfrm>
          <a:prstGeom prst="rect">
            <a:avLst/>
          </a:prstGeom>
          <a:noFill/>
          <a:ln>
            <a:noFill/>
          </a:ln>
        </p:spPr>
        <p:txBody>
          <a:bodyPr lIns="121896" tIns="60948" rIns="121896" bIns="6094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20000"/>
              </a:spcBef>
              <a:buClr>
                <a:srgbClr val="C0504D"/>
              </a:buClr>
              <a:defRPr/>
            </a:pPr>
            <a:r>
              <a:rPr lang="zh-CN" altLang="en-US" sz="3200" b="1" spc="133" dirty="0">
                <a:solidFill>
                  <a:srgbClr val="0053A3"/>
                </a:solidFill>
                <a:latin typeface="黑体" panose="02010609060101010101" pitchFamily="49" charset="-122"/>
                <a:ea typeface="黑体" panose="02010609060101010101" pitchFamily="49" charset="-122"/>
              </a:rPr>
              <a:t>相关背景</a:t>
            </a:r>
            <a:endParaRPr lang="zh-CN" altLang="en-US" sz="3200" b="1" spc="133" dirty="0">
              <a:solidFill>
                <a:srgbClr val="0053A3"/>
              </a:solidFill>
              <a:latin typeface="黑体" panose="02010609060101010101" pitchFamily="49" charset="-122"/>
              <a:ea typeface="黑体" panose="02010609060101010101" pitchFamily="49" charset="-122"/>
            </a:endParaRPr>
          </a:p>
        </p:txBody>
      </p:sp>
      <p:sp>
        <p:nvSpPr>
          <p:cNvPr id="15" name="TextBox 64"/>
          <p:cNvSpPr txBox="1">
            <a:spLocks noChangeArrowheads="1"/>
          </p:cNvSpPr>
          <p:nvPr/>
        </p:nvSpPr>
        <p:spPr bwMode="auto">
          <a:xfrm>
            <a:off x="4583113" y="3256410"/>
            <a:ext cx="3940175" cy="614363"/>
          </a:xfrm>
          <a:prstGeom prst="rect">
            <a:avLst/>
          </a:prstGeom>
          <a:noFill/>
          <a:ln>
            <a:noFill/>
          </a:ln>
        </p:spPr>
        <p:txBody>
          <a:bodyPr wrap="square" lIns="121896" tIns="60948" rIns="121896" bIns="6094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20000"/>
              </a:spcBef>
              <a:buClr>
                <a:srgbClr val="C0504D"/>
              </a:buClr>
              <a:buFont typeface="Arial" panose="020B0604020202020204" pitchFamily="34" charset="0"/>
              <a:buNone/>
              <a:defRPr/>
            </a:pPr>
            <a:r>
              <a:rPr lang="zh-CN" altLang="en-US" sz="3200" b="1" spc="133" dirty="0">
                <a:solidFill>
                  <a:srgbClr val="0053A3"/>
                </a:solidFill>
                <a:latin typeface="黑体" panose="02010609060101010101" pitchFamily="49" charset="-122"/>
                <a:ea typeface="黑体" panose="02010609060101010101" pitchFamily="49" charset="-122"/>
              </a:rPr>
              <a:t>主要内容</a:t>
            </a:r>
            <a:endParaRPr lang="zh-CN" altLang="en-US" sz="3200" b="1" spc="133" dirty="0">
              <a:solidFill>
                <a:srgbClr val="0053A3"/>
              </a:solidFill>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normAutofit/>
          </a:bodyPr>
          <a:lstStyle/>
          <a:p>
            <a:fld id="{49AE70B2-8BF9-45C0-BB95-33D1B9D3A854}" type="slidenum">
              <a:rPr lang="zh-CN" altLang="en-US" sz="1050" smtClean="0"/>
            </a:fld>
            <a:endParaRPr lang="zh-CN" altLang="en-US" sz="1050" dirty="0"/>
          </a:p>
        </p:txBody>
      </p:sp>
      <p:sp>
        <p:nvSpPr>
          <p:cNvPr id="3" name="文本框 2"/>
          <p:cNvSpPr txBox="1"/>
          <p:nvPr/>
        </p:nvSpPr>
        <p:spPr>
          <a:xfrm>
            <a:off x="-4445" y="2279617"/>
            <a:ext cx="12192635" cy="1938020"/>
          </a:xfrm>
          <a:prstGeom prst="rect">
            <a:avLst/>
          </a:prstGeom>
          <a:solidFill>
            <a:schemeClr val="accent1">
              <a:lumMod val="20000"/>
              <a:lumOff val="80000"/>
            </a:schemeClr>
          </a:solidFill>
        </p:spPr>
        <p:txBody>
          <a:bodyPr wrap="square" rtlCol="0" anchor="t">
            <a:spAutoFit/>
          </a:bodyPr>
          <a:lstStyle/>
          <a:p>
            <a:pPr indent="381635" algn="ctr" fontAlgn="auto">
              <a:lnSpc>
                <a:spcPct val="150000"/>
              </a:lnSpc>
            </a:pPr>
            <a:r>
              <a:rPr lang="zh-CN" altLang="en-US" sz="8000" b="1" dirty="0">
                <a:solidFill>
                  <a:srgbClr val="000000"/>
                </a:solidFill>
                <a:latin typeface="方正小标宋_GBK" panose="03000509000000000000" pitchFamily="65" charset="-122"/>
                <a:ea typeface="方正小标宋_GBK" panose="03000509000000000000" pitchFamily="65" charset="-122"/>
                <a:cs typeface="宋体" panose="02010600030101010101" pitchFamily="2" charset="-122"/>
                <a:sym typeface="+mn-ea"/>
              </a:rPr>
              <a:t>感谢！</a:t>
            </a:r>
            <a:endParaRPr lang="zh-CN" altLang="en-US" sz="8000" b="1" dirty="0">
              <a:solidFill>
                <a:srgbClr val="000000"/>
              </a:solidFill>
              <a:latin typeface="方正小标宋_GBK" panose="03000509000000000000" pitchFamily="65" charset="-122"/>
              <a:ea typeface="方正小标宋_GBK" panose="03000509000000000000" pitchFamily="65" charset="-122"/>
              <a:cs typeface="宋体" panose="02010600030101010101" pitchFamily="2" charset="-122"/>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一、相关背景</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723978" y="1494648"/>
            <a:ext cx="11029157" cy="3868420"/>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indent="381635" algn="just" fontAlgn="auto">
              <a:lnSpc>
                <a:spcPct val="200000"/>
              </a:lnSpc>
            </a:pP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   按照部关于开展</a:t>
            </a:r>
            <a:r>
              <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rPr>
              <a:t>2025</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年汛期暑期交通运输安全生产重大风险隐患排查整治专项行动的工作部署，我局总结春运及春节重大风险隐患排查整治工作成效，</a:t>
            </a: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梳理排查出的主要问题隐患</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，分析研判今年</a:t>
            </a: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汛期暑期港口作业、航道运行安全风险特点</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，结合今年开展的</a:t>
            </a: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港口航道领域</a:t>
            </a:r>
            <a:r>
              <a:rPr lang="en-US" altLang="zh-CN" sz="2400" b="1" dirty="0">
                <a:solidFill>
                  <a:srgbClr val="FF0000"/>
                </a:solidFill>
                <a:latin typeface="Times New Roman" panose="02020603050405020304" charset="0"/>
                <a:ea typeface="仿宋_GB2312" panose="02010609030101010101" charset="-122"/>
                <a:cs typeface="Times New Roman" panose="02020603050405020304" charset="0"/>
                <a:sym typeface="+mn-ea"/>
              </a:rPr>
              <a:t>2</a:t>
            </a: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项专项治理行动工作要求</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，制定完善了汛期暑期港口航道领域重大风险隐患自查排查指南。</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3" name="灯片编号占位符 2"/>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一、相关背景</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581421" y="1208284"/>
            <a:ext cx="11029157" cy="4869180"/>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dirty="0">
                <a:solidFill>
                  <a:schemeClr val="tx1"/>
                </a:solidFill>
                <a:latin typeface="方正小标宋_GBK" panose="03000509000000000000" pitchFamily="65" charset="-122"/>
                <a:ea typeface="方正小标宋_GBK" panose="03000509000000000000" pitchFamily="65" charset="-122"/>
                <a:cs typeface="Times New Roman" panose="02020603050405020304" charset="0"/>
                <a:sym typeface="+mn-ea"/>
              </a:rPr>
              <a:t>编制思路</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indent="0" algn="just" fontAlgn="auto">
              <a:lnSpc>
                <a:spcPct val="140000"/>
              </a:lnSpc>
              <a:buFont typeface="Wingdings" panose="05000000000000000000" pitchFamily="2" charset="2"/>
              <a:buNone/>
            </a:pP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      依法依规指导地方交通运输管理部门和相关企业聚焦汛期暑期港口航道重点领域、重点场所、重点环节的风险隐患以及专项治理行动重点任务，明确“依据什么”“查什么”，帮助大家“怎么查”，增强指南的可操作性、可实施性。</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dirty="0">
                <a:solidFill>
                  <a:schemeClr val="tx1"/>
                </a:solidFill>
                <a:latin typeface="方正小标宋_GBK" panose="03000509000000000000" pitchFamily="65" charset="-122"/>
                <a:ea typeface="方正小标宋_GBK" panose="03000509000000000000" pitchFamily="65" charset="-122"/>
                <a:cs typeface="Times New Roman" panose="02020603050405020304" charset="0"/>
                <a:sym typeface="+mn-ea"/>
              </a:rPr>
              <a:t>框架结构：</a:t>
            </a:r>
            <a:r>
              <a:rPr lang="en-US" altLang="zh-CN" sz="2400" dirty="0">
                <a:solidFill>
                  <a:schemeClr val="tx1"/>
                </a:solidFill>
                <a:latin typeface="方正小标宋_GBK" panose="03000509000000000000" pitchFamily="65" charset="-122"/>
                <a:ea typeface="方正小标宋_GBK" panose="03000509000000000000" pitchFamily="65" charset="-122"/>
                <a:cs typeface="Times New Roman" panose="02020603050405020304" charset="0"/>
                <a:sym typeface="+mn-ea"/>
              </a:rPr>
              <a:t>2</a:t>
            </a:r>
            <a:r>
              <a:rPr lang="zh-CN" altLang="en-US" sz="2400" dirty="0">
                <a:solidFill>
                  <a:schemeClr val="tx1"/>
                </a:solidFill>
                <a:latin typeface="方正小标宋_GBK" panose="03000509000000000000" pitchFamily="65" charset="-122"/>
                <a:ea typeface="方正小标宋_GBK" panose="03000509000000000000" pitchFamily="65" charset="-122"/>
                <a:cs typeface="Times New Roman" panose="02020603050405020304" charset="0"/>
                <a:sym typeface="+mn-ea"/>
              </a:rPr>
              <a:t>大部分</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914400" lvl="1" indent="-457200" algn="just">
              <a:lnSpc>
                <a:spcPct val="140000"/>
              </a:lnSpc>
              <a:buFont typeface="Arial" panose="020B0604020202020204" pitchFamily="34" charset="0"/>
              <a:buChar char="•"/>
            </a:pPr>
            <a:r>
              <a:rPr lang="en-US" altLang="zh-CN" sz="2400" b="1" dirty="0">
                <a:solidFill>
                  <a:srgbClr val="FF0000"/>
                </a:solidFill>
                <a:latin typeface="Times New Roman" panose="02020603050405020304" charset="0"/>
                <a:ea typeface="仿宋_GB2312" panose="02010609030101010101" charset="-122"/>
                <a:cs typeface="Times New Roman" panose="02020603050405020304" charset="0"/>
                <a:sym typeface="+mn-ea"/>
              </a:rPr>
              <a:t>1.</a:t>
            </a: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港口航道领域的</a:t>
            </a:r>
            <a:r>
              <a:rPr lang="en-US" altLang="zh-CN" sz="2400" b="1" dirty="0">
                <a:solidFill>
                  <a:srgbClr val="FF0000"/>
                </a:solidFill>
                <a:latin typeface="Times New Roman" panose="02020603050405020304" charset="0"/>
                <a:ea typeface="仿宋_GB2312" panose="02010609030101010101" charset="-122"/>
                <a:cs typeface="Times New Roman" panose="02020603050405020304" charset="0"/>
                <a:sym typeface="+mn-ea"/>
              </a:rPr>
              <a:t>5</a:t>
            </a: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项主要风险隐患</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，明确了具体内容、防控措施、工作依据、构成重大隐患或突出问题的情形；</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914400" lvl="1" indent="-457200" algn="just">
              <a:lnSpc>
                <a:spcPct val="140000"/>
              </a:lnSpc>
              <a:buFont typeface="Arial" panose="020B0604020202020204" pitchFamily="34" charset="0"/>
              <a:buChar char="•"/>
            </a:pPr>
            <a:r>
              <a:rPr lang="en-US" altLang="zh-CN" sz="2400" b="1" dirty="0">
                <a:solidFill>
                  <a:srgbClr val="FF0000"/>
                </a:solidFill>
                <a:latin typeface="Times New Roman" panose="02020603050405020304" charset="0"/>
                <a:ea typeface="仿宋_GB2312" panose="02010609030101010101" charset="-122"/>
                <a:cs typeface="Times New Roman" panose="02020603050405020304" charset="0"/>
                <a:sym typeface="+mn-ea"/>
              </a:rPr>
              <a:t>2.</a:t>
            </a: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港口航道领域专项治理的</a:t>
            </a:r>
            <a:r>
              <a:rPr lang="en-US" altLang="zh-CN" sz="2400" b="1" dirty="0">
                <a:solidFill>
                  <a:srgbClr val="FF0000"/>
                </a:solidFill>
                <a:latin typeface="Times New Roman" panose="02020603050405020304" charset="0"/>
                <a:ea typeface="仿宋_GB2312" panose="02010609030101010101" charset="-122"/>
                <a:cs typeface="Times New Roman" panose="02020603050405020304" charset="0"/>
                <a:sym typeface="+mn-ea"/>
              </a:rPr>
              <a:t>7</a:t>
            </a: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项重点任务</a:t>
            </a:r>
            <a:r>
              <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rPr>
              <a:t>，明确了任务内容、任务要求。</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endParaRPr lang="zh-CN" altLang="en-US" sz="26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3" name="灯片编号占位符 2"/>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95612"/>
            <a:ext cx="11607800" cy="482663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endPar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1</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：港口码头、罐区、堆场火灾、爆炸风险</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    </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2</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：港口大型机械风灾倾覆风险</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     </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3</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：港口客运站人员密集场所人员跌倒、踩踏风险</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    </a:t>
            </a:r>
            <a:endParaRPr lang="en-US" altLang="zh-CN"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4</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：危险货物港口作业场所的安全设施配备不满足作业要求</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zh-CN" altLang="en-US" sz="2400" b="1" dirty="0">
                <a:solidFill>
                  <a:srgbClr val="FF0000"/>
                </a:solidFill>
                <a:latin typeface="Times New Roman" panose="02020603050405020304" charset="0"/>
                <a:ea typeface="仿宋_GB2312" panose="02010609030101010101" charset="-122"/>
                <a:cs typeface="Times New Roman" panose="02020603050405020304" charset="0"/>
                <a:sym typeface="+mn-ea"/>
              </a:rPr>
              <a:t>    </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（一）港口领域汛期暑期安全风险隐患</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8" name="灯片编号占位符 7"/>
          <p:cNvSpPr>
            <a:spLocks noGrp="1"/>
          </p:cNvSpPr>
          <p:nvPr>
            <p:ph type="sldNum" sz="quarter" idx="12"/>
          </p:nvPr>
        </p:nvSpPr>
        <p:spPr>
          <a:xfrm>
            <a:off x="8877600" y="6266140"/>
            <a:ext cx="2700000" cy="316800"/>
          </a:xfrm>
        </p:spPr>
        <p:txBody>
          <a:bodyPr/>
          <a:lstStyle/>
          <a:p>
            <a:fld id="{49AE70B2-8BF9-45C0-BB95-33D1B9D3A854}" type="slidenum">
              <a:rPr lang="zh-CN" altLang="en-US" smtClean="0"/>
            </a:fld>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52482"/>
            <a:ext cx="10599897" cy="121218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1</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：港口码头、罐区、堆场火灾、爆炸风险</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防控措施：</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（一）港口领域汛期暑期安全风险隐患</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787120" y="2214297"/>
            <a:ext cx="11297565" cy="2964914"/>
          </a:xfrm>
          <a:prstGeom prst="rect">
            <a:avLst/>
          </a:prstGeom>
        </p:spPr>
        <p:txBody>
          <a:bodyPr wrap="square">
            <a:spAutoFit/>
          </a:bodyPr>
          <a:lstStyle/>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1</a:t>
            </a:r>
            <a:r>
              <a:rPr lang="en-US" altLang="zh-CN" sz="2000" dirty="0">
                <a:solidFill>
                  <a:srgbClr val="FF0000"/>
                </a:solidFill>
                <a:latin typeface="Times New Roman" panose="02020603050405020304" charset="0"/>
                <a:ea typeface="仿宋_GB2312" panose="02010609030101010101" charset="-122"/>
                <a:cs typeface="Times New Roman" panose="02020603050405020304" charset="0"/>
              </a:rPr>
              <a:t>.</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健全汛期安全生产管理制度</a:t>
            </a:r>
            <a:r>
              <a:rPr lang="zh-CN" altLang="en-US" sz="2000" dirty="0">
                <a:latin typeface="Times New Roman" panose="02020603050405020304" charset="0"/>
                <a:ea typeface="仿宋_GB2312" panose="02010609030101010101" charset="-122"/>
                <a:cs typeface="Times New Roman" panose="02020603050405020304" charset="0"/>
              </a:rPr>
              <a:t>，将暴雨、暴风等引发的</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风险隐患纳入日常安全检查</a:t>
            </a:r>
            <a:r>
              <a:rPr lang="zh-CN" altLang="en-US" sz="2000" dirty="0">
                <a:latin typeface="Times New Roman" panose="02020603050405020304" charset="0"/>
                <a:ea typeface="仿宋_GB2312" panose="02010609030101010101" charset="-122"/>
                <a:cs typeface="Times New Roman" panose="02020603050405020304" charset="0"/>
              </a:rPr>
              <a:t>，并完善</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应急预案</a:t>
            </a:r>
            <a:r>
              <a:rPr lang="zh-CN" altLang="en-US" sz="2000" dirty="0">
                <a:latin typeface="Times New Roman" panose="02020603050405020304" charset="0"/>
                <a:ea typeface="仿宋_GB2312" panose="02010609030101010101" charset="-122"/>
                <a:cs typeface="Times New Roman" panose="02020603050405020304" charset="0"/>
              </a:rPr>
              <a:t>。</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2.</a:t>
            </a:r>
            <a:r>
              <a:rPr lang="zh-CN" altLang="en-US" sz="2000" dirty="0">
                <a:latin typeface="Times New Roman" panose="02020603050405020304" charset="0"/>
                <a:ea typeface="仿宋_GB2312" panose="02010609030101010101" charset="-122"/>
                <a:cs typeface="Times New Roman" panose="02020603050405020304" charset="0"/>
              </a:rPr>
              <a:t>码头在雷暴、阵风、台风、涌浪等</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不适合作业时停止作业</a:t>
            </a:r>
            <a:r>
              <a:rPr lang="zh-CN" altLang="en-US" sz="2000" dirty="0">
                <a:latin typeface="Times New Roman" panose="02020603050405020304" charset="0"/>
                <a:ea typeface="仿宋_GB2312" panose="02010609030101010101" charset="-122"/>
                <a:cs typeface="Times New Roman" panose="02020603050405020304" charset="0"/>
              </a:rPr>
              <a:t>。集装箱堆场在</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雷暴</a:t>
            </a:r>
            <a:r>
              <a:rPr lang="zh-CN" altLang="en-US" sz="2000" dirty="0">
                <a:latin typeface="Times New Roman" panose="02020603050405020304" charset="0"/>
                <a:ea typeface="仿宋_GB2312" panose="02010609030101010101" charset="-122"/>
                <a:cs typeface="Times New Roman" panose="02020603050405020304" charset="0"/>
              </a:rPr>
              <a:t>发生期间，停止</a:t>
            </a:r>
            <a:r>
              <a:rPr lang="en-US" altLang="zh-CN" sz="2000" dirty="0">
                <a:solidFill>
                  <a:srgbClr val="FF0000"/>
                </a:solidFill>
                <a:latin typeface="Times New Roman" panose="02020603050405020304" charset="0"/>
                <a:ea typeface="仿宋_GB2312" panose="02010609030101010101" charset="-122"/>
                <a:cs typeface="Times New Roman" panose="02020603050405020304" charset="0"/>
              </a:rPr>
              <a:t>1</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类爆炸品</a:t>
            </a:r>
            <a:r>
              <a:rPr lang="zh-CN" altLang="en-US" sz="2000" dirty="0">
                <a:latin typeface="Times New Roman" panose="02020603050405020304" charset="0"/>
                <a:ea typeface="仿宋_GB2312" panose="02010609030101010101" charset="-122"/>
                <a:cs typeface="Times New Roman" panose="02020603050405020304" charset="0"/>
              </a:rPr>
              <a:t>危险货物集装箱装卸作业。</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3.</a:t>
            </a:r>
            <a:r>
              <a:rPr lang="zh-CN" altLang="en-US" sz="2000" dirty="0">
                <a:latin typeface="Times New Roman" panose="02020603050405020304" charset="0"/>
                <a:ea typeface="仿宋_GB2312" panose="02010609030101010101" charset="-122"/>
                <a:cs typeface="Times New Roman" panose="02020603050405020304" charset="0"/>
              </a:rPr>
              <a:t> 对危险货物码头、罐区</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防雷防静电</a:t>
            </a:r>
            <a:r>
              <a:rPr lang="zh-CN" altLang="en-US" sz="2000" dirty="0">
                <a:latin typeface="Times New Roman" panose="02020603050405020304" charset="0"/>
                <a:ea typeface="仿宋_GB2312" panose="02010609030101010101" charset="-122"/>
                <a:cs typeface="Times New Roman" panose="02020603050405020304" charset="0"/>
              </a:rPr>
              <a:t>等装置以及</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排水设施</a:t>
            </a:r>
            <a:r>
              <a:rPr lang="zh-CN" altLang="en-US" sz="2000" dirty="0">
                <a:latin typeface="Times New Roman" panose="02020603050405020304" charset="0"/>
                <a:ea typeface="仿宋_GB2312" panose="02010609030101010101" charset="-122"/>
                <a:cs typeface="Times New Roman" panose="02020603050405020304" charset="0"/>
              </a:rPr>
              <a:t>维护保养。</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4.</a:t>
            </a:r>
            <a:r>
              <a:rPr lang="zh-CN" altLang="en-US" sz="2000" dirty="0">
                <a:latin typeface="Times New Roman" panose="02020603050405020304" charset="0"/>
                <a:ea typeface="仿宋_GB2312" panose="02010609030101010101" charset="-122"/>
                <a:cs typeface="Times New Roman" panose="02020603050405020304" charset="0"/>
              </a:rPr>
              <a:t>内浮顶罐完善</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专项操作规程</a:t>
            </a:r>
            <a:r>
              <a:rPr lang="zh-CN" altLang="en-US" sz="2000" dirty="0">
                <a:latin typeface="Times New Roman" panose="02020603050405020304" charset="0"/>
                <a:ea typeface="仿宋_GB2312" panose="02010609030101010101" charset="-122"/>
                <a:cs typeface="Times New Roman" panose="02020603050405020304" charset="0"/>
              </a:rPr>
              <a:t>，在雷雨天气实施</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严禁浮盘落底</a:t>
            </a:r>
            <a:r>
              <a:rPr lang="zh-CN" altLang="en-US" sz="2000" dirty="0">
                <a:latin typeface="Times New Roman" panose="02020603050405020304" charset="0"/>
                <a:ea typeface="仿宋_GB2312" panose="02010609030101010101" charset="-122"/>
                <a:cs typeface="Times New Roman" panose="02020603050405020304" charset="0"/>
              </a:rPr>
              <a:t>要求。</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5.</a:t>
            </a:r>
            <a:r>
              <a:rPr lang="zh-CN" altLang="en-US" sz="2000" dirty="0">
                <a:latin typeface="Times New Roman" panose="02020603050405020304" charset="0"/>
                <a:ea typeface="仿宋_GB2312" panose="02010609030101010101" charset="-122"/>
                <a:cs typeface="Times New Roman" panose="02020603050405020304" charset="0"/>
              </a:rPr>
              <a:t>危险货物堆场、仓库针对</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遇水易发生反应的危险货物</a:t>
            </a:r>
            <a:r>
              <a:rPr lang="zh-CN" altLang="en-US" sz="2000" dirty="0">
                <a:latin typeface="Times New Roman" panose="02020603050405020304" charset="0"/>
                <a:ea typeface="仿宋_GB2312" panose="02010609030101010101" charset="-122"/>
                <a:cs typeface="Times New Roman" panose="02020603050405020304" charset="0"/>
              </a:rPr>
              <a:t>特点，加强监测预警，采取防雨措施。</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pPr>
            <a:r>
              <a:rPr lang="en-US" altLang="zh-CN" sz="2000" dirty="0">
                <a:latin typeface="Times New Roman" panose="02020603050405020304" charset="0"/>
                <a:ea typeface="仿宋_GB2312" panose="02010609030101010101" charset="-122"/>
                <a:cs typeface="Times New Roman" panose="02020603050405020304" charset="0"/>
              </a:rPr>
              <a:t>6.</a:t>
            </a:r>
            <a:r>
              <a:rPr lang="zh-CN" altLang="en-US" sz="2000" dirty="0">
                <a:latin typeface="Times New Roman" panose="02020603050405020304" charset="0"/>
                <a:ea typeface="仿宋_GB2312" panose="02010609030101010101" charset="-122"/>
                <a:cs typeface="Times New Roman" panose="02020603050405020304" charset="0"/>
              </a:rPr>
              <a:t>高温天气，对</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温度敏感危险货物</a:t>
            </a:r>
            <a:r>
              <a:rPr lang="zh-CN" altLang="en-US" sz="2000" dirty="0">
                <a:latin typeface="Times New Roman" panose="02020603050405020304" charset="0"/>
                <a:ea typeface="仿宋_GB2312" panose="02010609030101010101" charset="-122"/>
                <a:cs typeface="Times New Roman" panose="02020603050405020304" charset="0"/>
              </a:rPr>
              <a:t>采取温控措施，加强储罐罐体、输送管道及安全附件检查、监测等。</a:t>
            </a:r>
            <a:endParaRPr lang="zh-CN" altLang="en-US" sz="2000" dirty="0">
              <a:latin typeface="Times New Roman" panose="02020603050405020304" charset="0"/>
              <a:ea typeface="仿宋_GB2312" panose="02010609030101010101" charset="-122"/>
              <a:cs typeface="Times New Roman" panose="02020603050405020304" charset="0"/>
            </a:endParaRPr>
          </a:p>
        </p:txBody>
      </p:sp>
      <p:sp>
        <p:nvSpPr>
          <p:cNvPr id="7" name="文本框 6"/>
          <p:cNvSpPr txBox="1"/>
          <p:nvPr/>
        </p:nvSpPr>
        <p:spPr>
          <a:xfrm>
            <a:off x="279400" y="4927540"/>
            <a:ext cx="11784965" cy="1639570"/>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构成重大隐患的情形：</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危险货物港口作业重大事故隐患判定标准</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000" b="1" dirty="0">
                <a:solidFill>
                  <a:schemeClr val="tx1"/>
                </a:solidFill>
                <a:latin typeface="Times New Roman" panose="02020603050405020304" charset="0"/>
                <a:ea typeface="仿宋_GB2312" panose="02010609030101010101" charset="-122"/>
                <a:cs typeface="Times New Roman" panose="02020603050405020304" charset="0"/>
                <a:sym typeface="+mn-ea"/>
              </a:rPr>
              <a:t>第六条（一）、（三）、第八条（五）</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爆炸危险区域防爆电气设备功能失效；储罐防雷装置检测不合格仍使用；内浮顶储罐浮盘落底未落实安全管理措施。</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8" name="灯片编号占位符 7"/>
          <p:cNvSpPr>
            <a:spLocks noGrp="1"/>
          </p:cNvSpPr>
          <p:nvPr>
            <p:ph type="sldNum" sz="quarter" idx="12"/>
          </p:nvPr>
        </p:nvSpPr>
        <p:spPr>
          <a:xfrm>
            <a:off x="8946611" y="6541200"/>
            <a:ext cx="2700000" cy="316800"/>
          </a:xfrm>
        </p:spPr>
        <p:txBody>
          <a:bodyPr/>
          <a:lstStyle/>
          <a:p>
            <a:fld id="{49AE70B2-8BF9-45C0-BB95-33D1B9D3A854}" type="slidenum">
              <a:rPr lang="zh-CN" altLang="en-US" smtClean="0"/>
            </a:fld>
            <a:endParaRPr lang="zh-CN" alt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95612"/>
            <a:ext cx="10599897" cy="121218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2</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：港口大型机械风灾倾覆风险</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防控措施：</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（一）港口领域汛期暑期安全风险隐患</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787120" y="2440949"/>
            <a:ext cx="11297565" cy="1733808"/>
          </a:xfrm>
          <a:prstGeom prst="rect">
            <a:avLst/>
          </a:prstGeom>
        </p:spPr>
        <p:txBody>
          <a:bodyPr wrap="square">
            <a:spAutoFit/>
          </a:bodyPr>
          <a:lstStyle/>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1.</a:t>
            </a:r>
            <a:r>
              <a:rPr lang="zh-CN" altLang="en-US" sz="2000" dirty="0">
                <a:latin typeface="Times New Roman" panose="02020603050405020304" charset="0"/>
                <a:ea typeface="仿宋_GB2312" panose="02010609030101010101" charset="-122"/>
                <a:cs typeface="Times New Roman" panose="02020603050405020304" charset="0"/>
              </a:rPr>
              <a:t>完善防风措施，应对</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大风、台风</a:t>
            </a:r>
            <a:r>
              <a:rPr lang="zh-CN" altLang="en-US" sz="2000" dirty="0">
                <a:latin typeface="Times New Roman" panose="02020603050405020304" charset="0"/>
                <a:ea typeface="仿宋_GB2312" panose="02010609030101010101" charset="-122"/>
                <a:cs typeface="Times New Roman" panose="02020603050405020304" charset="0"/>
              </a:rPr>
              <a:t>天气对</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港口大型机械、集装箱堆场</a:t>
            </a:r>
            <a:r>
              <a:rPr lang="zh-CN" altLang="en-US" sz="2000" dirty="0">
                <a:latin typeface="Times New Roman" panose="02020603050405020304" charset="0"/>
                <a:ea typeface="仿宋_GB2312" panose="02010609030101010101" charset="-122"/>
                <a:cs typeface="Times New Roman" panose="02020603050405020304" charset="0"/>
              </a:rPr>
              <a:t>等采取</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防风稳固</a:t>
            </a:r>
            <a:r>
              <a:rPr lang="zh-CN" altLang="en-US" sz="2000" dirty="0">
                <a:latin typeface="Times New Roman" panose="02020603050405020304" charset="0"/>
                <a:ea typeface="仿宋_GB2312" panose="02010609030101010101" charset="-122"/>
                <a:cs typeface="Times New Roman" panose="02020603050405020304" charset="0"/>
              </a:rPr>
              <a:t>措施。</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2.</a:t>
            </a:r>
            <a:r>
              <a:rPr lang="zh-CN" altLang="en-US" sz="2000" dirty="0">
                <a:latin typeface="Times New Roman" panose="02020603050405020304" charset="0"/>
                <a:ea typeface="仿宋_GB2312" panose="02010609030101010101" charset="-122"/>
                <a:cs typeface="Times New Roman" panose="02020603050405020304" charset="0"/>
              </a:rPr>
              <a:t>完善</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防风管理台账</a:t>
            </a:r>
            <a:r>
              <a:rPr lang="zh-CN" altLang="en-US" sz="2000" dirty="0">
                <a:latin typeface="Times New Roman" panose="02020603050405020304" charset="0"/>
                <a:ea typeface="仿宋_GB2312" panose="02010609030101010101" charset="-122"/>
                <a:cs typeface="Times New Roman" panose="02020603050405020304" charset="0"/>
              </a:rPr>
              <a:t>，对防风装置和防风应急物资进行</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定期检查</a:t>
            </a:r>
            <a:r>
              <a:rPr lang="zh-CN" altLang="en-US" sz="2000" dirty="0">
                <a:latin typeface="Times New Roman" panose="02020603050405020304" charset="0"/>
                <a:ea typeface="仿宋_GB2312" panose="02010609030101010101" charset="-122"/>
                <a:cs typeface="Times New Roman" panose="02020603050405020304" charset="0"/>
              </a:rPr>
              <a:t>，特别是台风和阵风多发季节每月至少开展</a:t>
            </a:r>
            <a:r>
              <a:rPr lang="en-US" altLang="zh-CN" sz="2000" dirty="0">
                <a:latin typeface="Times New Roman" panose="02020603050405020304" charset="0"/>
                <a:ea typeface="仿宋_GB2312" panose="02010609030101010101" charset="-122"/>
                <a:cs typeface="Times New Roman" panose="02020603050405020304" charset="0"/>
              </a:rPr>
              <a:t>1</a:t>
            </a:r>
            <a:r>
              <a:rPr lang="zh-CN" altLang="en-US" sz="2000" dirty="0">
                <a:latin typeface="Times New Roman" panose="02020603050405020304" charset="0"/>
                <a:ea typeface="仿宋_GB2312" panose="02010609030101010101" charset="-122"/>
                <a:cs typeface="Times New Roman" panose="02020603050405020304" charset="0"/>
              </a:rPr>
              <a:t>次检查，其他时段每季度至少开展</a:t>
            </a:r>
            <a:r>
              <a:rPr lang="en-US" altLang="zh-CN" sz="2000" dirty="0">
                <a:latin typeface="Times New Roman" panose="02020603050405020304" charset="0"/>
                <a:ea typeface="仿宋_GB2312" panose="02010609030101010101" charset="-122"/>
                <a:cs typeface="Times New Roman" panose="02020603050405020304" charset="0"/>
              </a:rPr>
              <a:t>1</a:t>
            </a:r>
            <a:r>
              <a:rPr lang="zh-CN" altLang="en-US" sz="2000" dirty="0">
                <a:latin typeface="Times New Roman" panose="02020603050405020304" charset="0"/>
                <a:ea typeface="仿宋_GB2312" panose="02010609030101010101" charset="-122"/>
                <a:cs typeface="Times New Roman" panose="02020603050405020304" charset="0"/>
              </a:rPr>
              <a:t>次检查，并</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及时消除隐患</a:t>
            </a:r>
            <a:r>
              <a:rPr lang="zh-CN" altLang="en-US" sz="2000" dirty="0">
                <a:latin typeface="Times New Roman" panose="02020603050405020304" charset="0"/>
                <a:ea typeface="仿宋_GB2312" panose="02010609030101010101" charset="-122"/>
                <a:cs typeface="Times New Roman" panose="02020603050405020304" charset="0"/>
              </a:rPr>
              <a:t>。</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3.</a:t>
            </a:r>
            <a:r>
              <a:rPr lang="zh-CN" altLang="en-US" sz="2000" dirty="0">
                <a:latin typeface="Times New Roman" panose="02020603050405020304" charset="0"/>
                <a:ea typeface="仿宋_GB2312" panose="02010609030101010101" charset="-122"/>
                <a:cs typeface="Times New Roman" panose="02020603050405020304" charset="0"/>
              </a:rPr>
              <a:t>属于特种设备的港口大型装卸机械</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依法开展特种设备检验</a:t>
            </a:r>
            <a:r>
              <a:rPr lang="zh-CN" altLang="en-US" sz="2000" dirty="0">
                <a:latin typeface="Times New Roman" panose="02020603050405020304" charset="0"/>
                <a:ea typeface="仿宋_GB2312" panose="02010609030101010101" charset="-122"/>
                <a:cs typeface="Times New Roman" panose="02020603050405020304" charset="0"/>
              </a:rPr>
              <a:t>，并落实维护保养措施。</a:t>
            </a:r>
            <a:endParaRPr lang="zh-CN" altLang="en-US" sz="2000" dirty="0">
              <a:latin typeface="Times New Roman" panose="02020603050405020304" charset="0"/>
              <a:ea typeface="仿宋_GB2312" panose="02010609030101010101" charset="-122"/>
              <a:cs typeface="Times New Roman" panose="02020603050405020304" charset="0"/>
            </a:endParaRPr>
          </a:p>
        </p:txBody>
      </p:sp>
      <p:sp>
        <p:nvSpPr>
          <p:cNvPr id="7" name="文本框 6"/>
          <p:cNvSpPr txBox="1"/>
          <p:nvPr/>
        </p:nvSpPr>
        <p:spPr>
          <a:xfrm>
            <a:off x="279400" y="4087598"/>
            <a:ext cx="11784965" cy="155689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构成突出问题的情形：</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      暴雨、暴风、台风季等恶劣天气下，港口大型机械、集装箱堆场</a:t>
            </a:r>
            <a:r>
              <a:rPr lang="zh-CN" altLang="en-US" sz="2000" b="1" dirty="0">
                <a:solidFill>
                  <a:schemeClr val="tx1"/>
                </a:solidFill>
                <a:latin typeface="Times New Roman" panose="02020603050405020304" charset="0"/>
                <a:ea typeface="仿宋_GB2312" panose="02010609030101010101" charset="-122"/>
                <a:cs typeface="Times New Roman" panose="02020603050405020304" charset="0"/>
                <a:sym typeface="+mn-ea"/>
              </a:rPr>
              <a:t>未采取防风稳固措施</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，因风灾导致  </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zh-CN" altLang="en-US" sz="2000" b="1" dirty="0">
                <a:solidFill>
                  <a:schemeClr val="tx1"/>
                </a:solidFill>
                <a:latin typeface="Times New Roman" panose="02020603050405020304" charset="0"/>
                <a:ea typeface="仿宋_GB2312" panose="02010609030101010101" charset="-122"/>
                <a:cs typeface="Times New Roman" panose="02020603050405020304" charset="0"/>
                <a:sym typeface="+mn-ea"/>
              </a:rPr>
              <a:t>倾覆、坍塌</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造成人员伤亡、财产损失风险。</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8" name="灯片编号占位符 7"/>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95612"/>
            <a:ext cx="10599897" cy="121218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3</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：港口客运站人员密集场所人员跌倒、踩踏风险</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防控措施：</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（一）港口领域汛期暑期安全风险隐患</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787120" y="2440949"/>
            <a:ext cx="11297565" cy="1733808"/>
          </a:xfrm>
          <a:prstGeom prst="rect">
            <a:avLst/>
          </a:prstGeom>
        </p:spPr>
        <p:txBody>
          <a:bodyPr wrap="square">
            <a:spAutoFit/>
          </a:bodyPr>
          <a:lstStyle/>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1.</a:t>
            </a:r>
            <a:r>
              <a:rPr lang="zh-CN" altLang="en-US" sz="2000" dirty="0">
                <a:latin typeface="Times New Roman" panose="02020603050405020304" charset="0"/>
                <a:ea typeface="仿宋_GB2312" panose="02010609030101010101" charset="-122"/>
                <a:cs typeface="Times New Roman" panose="02020603050405020304" charset="0"/>
              </a:rPr>
              <a:t>港口客运企业</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健全汛期安全生产管理制度</a:t>
            </a:r>
            <a:r>
              <a:rPr lang="zh-CN" altLang="en-US" sz="2000" dirty="0">
                <a:latin typeface="Times New Roman" panose="02020603050405020304" charset="0"/>
                <a:ea typeface="仿宋_GB2312" panose="02010609030101010101" charset="-122"/>
                <a:cs typeface="Times New Roman" panose="02020603050405020304" charset="0"/>
              </a:rPr>
              <a:t>，将</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防汛防台风险隐患排查</a:t>
            </a:r>
            <a:r>
              <a:rPr lang="zh-CN" altLang="en-US" sz="2000" dirty="0">
                <a:latin typeface="Times New Roman" panose="02020603050405020304" charset="0"/>
                <a:ea typeface="仿宋_GB2312" panose="02010609030101010101" charset="-122"/>
                <a:cs typeface="Times New Roman" panose="02020603050405020304" charset="0"/>
              </a:rPr>
              <a:t>纳入日常安全检查，并完善</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应急预案</a:t>
            </a:r>
            <a:r>
              <a:rPr lang="zh-CN" altLang="en-US" sz="2000" dirty="0">
                <a:latin typeface="Times New Roman" panose="02020603050405020304" charset="0"/>
                <a:ea typeface="仿宋_GB2312" panose="02010609030101010101" charset="-122"/>
                <a:cs typeface="Times New Roman" panose="02020603050405020304" charset="0"/>
              </a:rPr>
              <a:t>。</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2.</a:t>
            </a:r>
            <a:r>
              <a:rPr lang="zh-CN" altLang="en-US" sz="2000" dirty="0">
                <a:latin typeface="Times New Roman" panose="02020603050405020304" charset="0"/>
                <a:ea typeface="仿宋_GB2312" panose="02010609030101010101" charset="-122"/>
                <a:cs typeface="Times New Roman" panose="02020603050405020304" charset="0"/>
              </a:rPr>
              <a:t>码头作业区、旅客候船区、检票区等</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人员密集场所</a:t>
            </a:r>
            <a:r>
              <a:rPr lang="zh-CN" altLang="en-US" sz="2000" dirty="0">
                <a:latin typeface="Times New Roman" panose="02020603050405020304" charset="0"/>
                <a:ea typeface="仿宋_GB2312" panose="02010609030101010101" charset="-122"/>
                <a:cs typeface="Times New Roman" panose="02020603050405020304" charset="0"/>
              </a:rPr>
              <a:t>采取</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防淋防滑</a:t>
            </a:r>
            <a:r>
              <a:rPr lang="zh-CN" altLang="en-US" sz="2000" dirty="0">
                <a:latin typeface="Times New Roman" panose="02020603050405020304" charset="0"/>
                <a:ea typeface="仿宋_GB2312" panose="02010609030101010101" charset="-122"/>
                <a:cs typeface="Times New Roman" panose="02020603050405020304" charset="0"/>
              </a:rPr>
              <a:t>措施。</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3.</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旅客上下船通道等</a:t>
            </a:r>
            <a:r>
              <a:rPr lang="zh-CN" altLang="en-US" sz="2000" dirty="0">
                <a:latin typeface="Times New Roman" panose="02020603050405020304" charset="0"/>
                <a:ea typeface="仿宋_GB2312" panose="02010609030101010101" charset="-122"/>
                <a:cs typeface="Times New Roman" panose="02020603050405020304" charset="0"/>
              </a:rPr>
              <a:t>码头户外设施采取</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防风、防滑</a:t>
            </a:r>
            <a:r>
              <a:rPr lang="zh-CN" altLang="en-US" sz="2000" dirty="0">
                <a:latin typeface="Times New Roman" panose="02020603050405020304" charset="0"/>
                <a:ea typeface="仿宋_GB2312" panose="02010609030101010101" charset="-122"/>
                <a:cs typeface="Times New Roman" panose="02020603050405020304" charset="0"/>
              </a:rPr>
              <a:t>等措施，并对重点部位</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加强巡查</a:t>
            </a:r>
            <a:r>
              <a:rPr lang="zh-CN" altLang="en-US" sz="2000" dirty="0">
                <a:latin typeface="Times New Roman" panose="02020603050405020304" charset="0"/>
                <a:ea typeface="仿宋_GB2312" panose="02010609030101010101" charset="-122"/>
                <a:cs typeface="Times New Roman" panose="02020603050405020304" charset="0"/>
              </a:rPr>
              <a:t>。</a:t>
            </a:r>
            <a:endParaRPr lang="zh-CN" altLang="en-US" sz="2000" dirty="0">
              <a:latin typeface="Times New Roman" panose="02020603050405020304" charset="0"/>
              <a:ea typeface="仿宋_GB2312" panose="02010609030101010101" charset="-122"/>
              <a:cs typeface="Times New Roman" panose="02020603050405020304" charset="0"/>
            </a:endParaRPr>
          </a:p>
        </p:txBody>
      </p:sp>
      <p:sp>
        <p:nvSpPr>
          <p:cNvPr id="7" name="文本框 6"/>
          <p:cNvSpPr txBox="1"/>
          <p:nvPr/>
        </p:nvSpPr>
        <p:spPr>
          <a:xfrm>
            <a:off x="279400" y="4087598"/>
            <a:ext cx="11784965" cy="155689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构成突出问题的情形：</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zh-CN" altLang="en-US" sz="2000" b="1" dirty="0">
                <a:solidFill>
                  <a:schemeClr val="tx1"/>
                </a:solidFill>
                <a:latin typeface="Times New Roman" panose="02020603050405020304" charset="0"/>
                <a:ea typeface="仿宋_GB2312" panose="02010609030101010101" charset="-122"/>
                <a:cs typeface="Times New Roman" panose="02020603050405020304" charset="0"/>
                <a:sym typeface="+mn-ea"/>
              </a:rPr>
              <a:t>节假日等客流激增时段</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港口客运码头作业区、旅客候船区、检票区等</a:t>
            </a:r>
            <a:r>
              <a:rPr lang="zh-CN" altLang="en-US" sz="2000" b="1" dirty="0">
                <a:solidFill>
                  <a:schemeClr val="tx1"/>
                </a:solidFill>
                <a:latin typeface="Times New Roman" panose="02020603050405020304" charset="0"/>
                <a:ea typeface="仿宋_GB2312" panose="02010609030101010101" charset="-122"/>
                <a:cs typeface="Times New Roman" panose="02020603050405020304" charset="0"/>
                <a:sym typeface="+mn-ea"/>
              </a:rPr>
              <a:t>人员密集场所未采取防淋防滑    </a:t>
            </a:r>
            <a:endParaRPr lang="en-US" altLang="zh-CN" sz="20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措施，导致人员</a:t>
            </a:r>
            <a:r>
              <a:rPr lang="zh-CN" altLang="en-US" sz="2000" b="1" dirty="0">
                <a:solidFill>
                  <a:schemeClr val="tx1"/>
                </a:solidFill>
                <a:latin typeface="Times New Roman" panose="02020603050405020304" charset="0"/>
                <a:ea typeface="仿宋_GB2312" panose="02010609030101010101" charset="-122"/>
                <a:cs typeface="Times New Roman" panose="02020603050405020304" charset="0"/>
                <a:sym typeface="+mn-ea"/>
              </a:rPr>
              <a:t>踩踏、落水</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等风险。</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8" name="灯片编号占位符 7"/>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0"/>
            <a:ext cx="12202795" cy="876300"/>
          </a:xfrm>
          <a:prstGeom prst="rect">
            <a:avLst/>
          </a:prstGeom>
          <a:gradFill>
            <a:gsLst>
              <a:gs pos="0">
                <a:srgbClr val="093DA7"/>
              </a:gs>
              <a:gs pos="100000">
                <a:srgbClr val="51D4FF"/>
              </a:gs>
            </a:gsLst>
            <a:lin ang="21594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279400" y="64135"/>
            <a:ext cx="11918315" cy="707886"/>
          </a:xfrm>
          <a:prstGeom prst="rect">
            <a:avLst/>
          </a:prstGeom>
          <a:noFill/>
        </p:spPr>
        <p:txBody>
          <a:bodyPr wrap="square" rtlCol="0">
            <a:spAutoFit/>
          </a:bodyPr>
          <a:lstStyle/>
          <a:p>
            <a:pPr>
              <a:buClrTx/>
              <a:buSzTx/>
              <a:buFontTx/>
            </a:pPr>
            <a:r>
              <a:rPr lang="zh-CN" altLang="en-US" sz="40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二、主要内容</a:t>
            </a:r>
            <a:endParaRPr lang="en-US" altLang="zh-CN" sz="40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6" name="文本框 5"/>
          <p:cNvSpPr txBox="1"/>
          <p:nvPr/>
        </p:nvSpPr>
        <p:spPr>
          <a:xfrm>
            <a:off x="279400" y="1295612"/>
            <a:ext cx="10599897" cy="121218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主要风险隐患</a:t>
            </a:r>
            <a:r>
              <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rPr>
              <a:t>4</a:t>
            </a: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：危险货物港口作业场所的安全设施配备不满足作业要求</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防控措施：</a:t>
            </a:r>
            <a:endParaRPr lang="zh-CN" altLang="en-US" sz="24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5" name="文本框 4"/>
          <p:cNvSpPr txBox="1"/>
          <p:nvPr/>
        </p:nvSpPr>
        <p:spPr>
          <a:xfrm>
            <a:off x="0" y="940435"/>
            <a:ext cx="11993245" cy="491490"/>
          </a:xfrm>
          <a:prstGeom prst="rect">
            <a:avLst/>
          </a:prstGeom>
          <a:noFill/>
          <a:ln w="9525">
            <a:noFill/>
          </a:ln>
        </p:spPr>
        <p:txBody>
          <a:bodyPr wrap="square">
            <a:spAutoFit/>
          </a:bodyPr>
          <a:lstStyle/>
          <a:p>
            <a:r>
              <a:rPr lang="zh-CN" altLang="en-US" sz="2600" b="1" dirty="0">
                <a:latin typeface="方正小标宋_GBK" panose="03000509000000000000" pitchFamily="65" charset="-122"/>
                <a:ea typeface="方正小标宋_GBK" panose="03000509000000000000" pitchFamily="65" charset="-122"/>
                <a:cs typeface="Times New Roman" panose="02020603050405020304" charset="0"/>
                <a:sym typeface="+mn-ea"/>
              </a:rPr>
              <a:t>（一）港口领域汛期暑期安全风险隐患</a:t>
            </a:r>
            <a:endParaRPr sz="2600" b="1" dirty="0">
              <a:latin typeface="方正小标宋_GBK" panose="03000509000000000000" pitchFamily="65" charset="-122"/>
              <a:ea typeface="方正小标宋_GBK" panose="03000509000000000000" pitchFamily="65" charset="-122"/>
              <a:cs typeface="Times New Roman" panose="02020603050405020304" charset="0"/>
            </a:endParaRPr>
          </a:p>
        </p:txBody>
      </p:sp>
      <p:sp>
        <p:nvSpPr>
          <p:cNvPr id="3" name="矩形 2"/>
          <p:cNvSpPr/>
          <p:nvPr/>
        </p:nvSpPr>
        <p:spPr>
          <a:xfrm>
            <a:off x="787120" y="2451109"/>
            <a:ext cx="11297565" cy="2144177"/>
          </a:xfrm>
          <a:prstGeom prst="rect">
            <a:avLst/>
          </a:prstGeom>
        </p:spPr>
        <p:txBody>
          <a:bodyPr wrap="square">
            <a:spAutoFit/>
          </a:bodyPr>
          <a:lstStyle/>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1.</a:t>
            </a:r>
            <a:r>
              <a:rPr lang="zh-CN" altLang="en-US" sz="2000" dirty="0">
                <a:latin typeface="Times New Roman" panose="02020603050405020304" charset="0"/>
                <a:ea typeface="仿宋_GB2312" panose="02010609030101010101" charset="-122"/>
                <a:cs typeface="Times New Roman" panose="02020603050405020304" charset="0"/>
              </a:rPr>
              <a:t>液化天然气和液化石油气码头、涉及可燃或有毒气体泄漏的重大危险源罐区以及涉及重点监管危险化学品的罐区</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按照强制性标准设置可燃或有毒气体检测报警装置</a:t>
            </a:r>
            <a:r>
              <a:rPr lang="zh-CN" altLang="en-US" sz="2000" dirty="0">
                <a:latin typeface="Times New Roman" panose="02020603050405020304" charset="0"/>
                <a:ea typeface="仿宋_GB2312" panose="02010609030101010101" charset="-122"/>
                <a:cs typeface="Times New Roman" panose="02020603050405020304" charset="0"/>
              </a:rPr>
              <a:t>，可燃或有毒气体检测报警装置</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功能有效</a:t>
            </a:r>
            <a:r>
              <a:rPr lang="zh-CN" altLang="en-US" sz="2000" dirty="0">
                <a:latin typeface="Times New Roman" panose="02020603050405020304" charset="0"/>
                <a:ea typeface="仿宋_GB2312" panose="02010609030101010101" charset="-122"/>
                <a:cs typeface="Times New Roman" panose="02020603050405020304" charset="0"/>
              </a:rPr>
              <a:t>。</a:t>
            </a:r>
            <a:endParaRPr lang="zh-CN" altLang="en-US" sz="2000" dirty="0">
              <a:latin typeface="Times New Roman" panose="02020603050405020304" charset="0"/>
              <a:ea typeface="仿宋_GB2312" panose="02010609030101010101" charset="-122"/>
              <a:cs typeface="Times New Roman" panose="02020603050405020304" charset="0"/>
            </a:endParaRPr>
          </a:p>
          <a:p>
            <a:pPr algn="just">
              <a:lnSpc>
                <a:spcPts val="3200"/>
              </a:lnSpc>
              <a:tabLst>
                <a:tab pos="4686300" algn="l"/>
              </a:tabLst>
            </a:pPr>
            <a:r>
              <a:rPr lang="en-US" altLang="zh-CN" sz="2000" dirty="0">
                <a:latin typeface="Times New Roman" panose="02020603050405020304" charset="0"/>
                <a:ea typeface="仿宋_GB2312" panose="02010609030101010101" charset="-122"/>
                <a:cs typeface="Times New Roman" panose="02020603050405020304" charset="0"/>
              </a:rPr>
              <a:t>2.</a:t>
            </a:r>
            <a:r>
              <a:rPr lang="zh-CN" altLang="en-US" sz="2000" dirty="0">
                <a:latin typeface="Times New Roman" panose="02020603050405020304" charset="0"/>
                <a:ea typeface="仿宋_GB2312" panose="02010609030101010101" charset="-122"/>
                <a:cs typeface="Times New Roman" panose="02020603050405020304" charset="0"/>
              </a:rPr>
              <a:t>储存易燃可燃液体、可燃气体的罐区</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按照强制性标准设置固定灭火、冷却、火灾报警设施</a:t>
            </a:r>
            <a:r>
              <a:rPr lang="zh-CN" altLang="en-US" sz="2000" dirty="0">
                <a:latin typeface="Times New Roman" panose="02020603050405020304" charset="0"/>
                <a:ea typeface="仿宋_GB2312" panose="02010609030101010101" charset="-122"/>
                <a:cs typeface="Times New Roman" panose="02020603050405020304" charset="0"/>
              </a:rPr>
              <a:t>，固定灭火、冷却、火灾报警设施</a:t>
            </a:r>
            <a:r>
              <a:rPr lang="zh-CN" altLang="en-US" sz="2000" dirty="0">
                <a:solidFill>
                  <a:srgbClr val="FF0000"/>
                </a:solidFill>
                <a:latin typeface="Times New Roman" panose="02020603050405020304" charset="0"/>
                <a:ea typeface="仿宋_GB2312" panose="02010609030101010101" charset="-122"/>
                <a:cs typeface="Times New Roman" panose="02020603050405020304" charset="0"/>
              </a:rPr>
              <a:t>功能有效</a:t>
            </a:r>
            <a:r>
              <a:rPr lang="zh-CN" altLang="en-US" sz="2000" dirty="0">
                <a:latin typeface="Times New Roman" panose="02020603050405020304" charset="0"/>
                <a:ea typeface="仿宋_GB2312" panose="02010609030101010101" charset="-122"/>
                <a:cs typeface="Times New Roman" panose="02020603050405020304" charset="0"/>
              </a:rPr>
              <a:t>。</a:t>
            </a:r>
            <a:endParaRPr lang="zh-CN" altLang="en-US" sz="2000" dirty="0">
              <a:latin typeface="Times New Roman" panose="02020603050405020304" charset="0"/>
              <a:ea typeface="仿宋_GB2312" panose="02010609030101010101" charset="-122"/>
              <a:cs typeface="Times New Roman" panose="02020603050405020304" charset="0"/>
            </a:endParaRPr>
          </a:p>
        </p:txBody>
      </p:sp>
      <p:sp>
        <p:nvSpPr>
          <p:cNvPr id="7" name="文本框 6"/>
          <p:cNvSpPr txBox="1"/>
          <p:nvPr/>
        </p:nvSpPr>
        <p:spPr>
          <a:xfrm>
            <a:off x="279400" y="4453358"/>
            <a:ext cx="11784965" cy="1506177"/>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lIns="180779" tIns="88167" rIns="180779" bIns="88167" anchor="t">
            <a:spAutoFit/>
          </a:bodyPr>
          <a:lstStyle/>
          <a:p>
            <a:pPr marL="457200" indent="-457200" algn="just" fontAlgn="auto">
              <a:lnSpc>
                <a:spcPct val="140000"/>
              </a:lnSpc>
              <a:buFont typeface="Wingdings" panose="05000000000000000000" pitchFamily="2" charset="2"/>
              <a:buChar char="Ø"/>
            </a:pPr>
            <a:r>
              <a:rPr lang="zh-CN" altLang="en-US" sz="2400" b="1" dirty="0">
                <a:solidFill>
                  <a:schemeClr val="tx1"/>
                </a:solidFill>
                <a:latin typeface="Times New Roman" panose="02020603050405020304" charset="0"/>
                <a:ea typeface="仿宋_GB2312" panose="02010609030101010101" charset="-122"/>
                <a:cs typeface="Times New Roman" panose="02020603050405020304" charset="0"/>
                <a:sym typeface="+mn-ea"/>
              </a:rPr>
              <a:t>构成突出问题的情形：</a:t>
            </a:r>
            <a:endParaRPr lang="en-US" altLang="zh-CN" sz="2400" b="1" dirty="0">
              <a:solidFill>
                <a:schemeClr val="tx1"/>
              </a:solidFill>
              <a:latin typeface="Times New Roman" panose="02020603050405020304" charset="0"/>
              <a:ea typeface="仿宋_GB2312" panose="02010609030101010101" charset="-122"/>
              <a:cs typeface="Times New Roman" panose="02020603050405020304" charset="0"/>
              <a:sym typeface="+mn-ea"/>
            </a:endParaRPr>
          </a:p>
          <a:p>
            <a:pPr algn="just" fontAlgn="auto">
              <a:lnSpc>
                <a:spcPct val="140000"/>
              </a:lnSpc>
            </a:pP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      </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危险货物港口作业重大事故隐患判定标准</a:t>
            </a:r>
            <a:r>
              <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rPr>
              <a:t>》</a:t>
            </a:r>
            <a:r>
              <a:rPr lang="zh-CN" altLang="en-US" sz="2000" b="1" dirty="0">
                <a:solidFill>
                  <a:schemeClr val="tx1"/>
                </a:solidFill>
                <a:latin typeface="Times New Roman" panose="02020603050405020304" charset="0"/>
                <a:ea typeface="仿宋_GB2312" panose="02010609030101010101" charset="-122"/>
                <a:cs typeface="Times New Roman" panose="02020603050405020304" charset="0"/>
                <a:sym typeface="+mn-ea"/>
              </a:rPr>
              <a:t>第六条（二）关于气体检测报警装置的要求、（四）关于消防设施的要求</a:t>
            </a:r>
            <a:r>
              <a:rPr lang="zh-CN" altLang="en-US" sz="2000" dirty="0">
                <a:solidFill>
                  <a:schemeClr val="tx1"/>
                </a:solidFill>
                <a:latin typeface="Times New Roman" panose="02020603050405020304" charset="0"/>
                <a:ea typeface="仿宋_GB2312" panose="02010609030101010101" charset="-122"/>
                <a:cs typeface="Times New Roman" panose="02020603050405020304" charset="0"/>
                <a:sym typeface="+mn-ea"/>
              </a:rPr>
              <a:t>。</a:t>
            </a:r>
            <a:endParaRPr lang="en-US" altLang="zh-CN" sz="2000" dirty="0">
              <a:solidFill>
                <a:schemeClr val="tx1"/>
              </a:solidFill>
              <a:latin typeface="Times New Roman" panose="02020603050405020304" charset="0"/>
              <a:ea typeface="仿宋_GB2312" panose="02010609030101010101" charset="-122"/>
              <a:cs typeface="Times New Roman" panose="02020603050405020304" charset="0"/>
              <a:sym typeface="+mn-ea"/>
            </a:endParaRPr>
          </a:p>
        </p:txBody>
      </p:sp>
      <p:sp>
        <p:nvSpPr>
          <p:cNvPr id="8" name="灯片编号占位符 7"/>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4389</Words>
  <Application>WPS 演示</Application>
  <PresentationFormat>宽屏</PresentationFormat>
  <Paragraphs>258</Paragraphs>
  <Slides>20</Slides>
  <Notes>20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Wingdings</vt:lpstr>
      <vt:lpstr>方正小标宋_GBK</vt:lpstr>
      <vt:lpstr>黑体</vt:lpstr>
      <vt:lpstr>微软雅黑</vt:lpstr>
      <vt:lpstr>Times New Roman</vt:lpstr>
      <vt:lpstr>仿宋_GB2312</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jtb</dc:creator>
  <cp:lastModifiedBy>WPS_1642065369</cp:lastModifiedBy>
  <cp:revision>54</cp:revision>
  <cp:lastPrinted>2025-03-24T02:58:00Z</cp:lastPrinted>
  <dcterms:created xsi:type="dcterms:W3CDTF">2025-01-23T04:20:00Z</dcterms:created>
  <dcterms:modified xsi:type="dcterms:W3CDTF">2025-03-25T00:57:29Z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0D5EDA0BAE03064098A5916751898084</vt:lpwstr>
  </property>
</Properties>
</file>